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422" r:id="rId2"/>
    <p:sldId id="456" r:id="rId3"/>
    <p:sldId id="457" r:id="rId4"/>
    <p:sldId id="423" r:id="rId5"/>
    <p:sldId id="478" r:id="rId6"/>
    <p:sldId id="477" r:id="rId7"/>
    <p:sldId id="476" r:id="rId8"/>
    <p:sldId id="475" r:id="rId9"/>
    <p:sldId id="474" r:id="rId10"/>
    <p:sldId id="473" r:id="rId11"/>
    <p:sldId id="465" r:id="rId12"/>
    <p:sldId id="472" r:id="rId13"/>
    <p:sldId id="426" r:id="rId14"/>
    <p:sldId id="458" r:id="rId15"/>
    <p:sldId id="459" r:id="rId16"/>
    <p:sldId id="460" r:id="rId17"/>
    <p:sldId id="461" r:id="rId18"/>
    <p:sldId id="480" r:id="rId19"/>
    <p:sldId id="704" r:id="rId20"/>
    <p:sldId id="428" r:id="rId21"/>
    <p:sldId id="466" r:id="rId22"/>
    <p:sldId id="467" r:id="rId23"/>
    <p:sldId id="683" r:id="rId24"/>
    <p:sldId id="684" r:id="rId25"/>
    <p:sldId id="685" r:id="rId26"/>
    <p:sldId id="686" r:id="rId27"/>
    <p:sldId id="427" r:id="rId28"/>
    <p:sldId id="481" r:id="rId29"/>
    <p:sldId id="482" r:id="rId30"/>
    <p:sldId id="483" r:id="rId31"/>
    <p:sldId id="479" r:id="rId32"/>
    <p:sldId id="687" r:id="rId33"/>
    <p:sldId id="688" r:id="rId34"/>
    <p:sldId id="689" r:id="rId35"/>
    <p:sldId id="431" r:id="rId36"/>
    <p:sldId id="488" r:id="rId37"/>
    <p:sldId id="489" r:id="rId38"/>
    <p:sldId id="490" r:id="rId39"/>
    <p:sldId id="424" r:id="rId40"/>
    <p:sldId id="491" r:id="rId41"/>
    <p:sldId id="492" r:id="rId42"/>
    <p:sldId id="705" r:id="rId43"/>
    <p:sldId id="440" r:id="rId44"/>
    <p:sldId id="454" r:id="rId45"/>
    <p:sldId id="455" r:id="rId46"/>
    <p:sldId id="668" r:id="rId47"/>
    <p:sldId id="669" r:id="rId48"/>
    <p:sldId id="520" r:id="rId49"/>
    <p:sldId id="453" r:id="rId50"/>
    <p:sldId id="510" r:id="rId51"/>
    <p:sldId id="511" r:id="rId52"/>
    <p:sldId id="441" r:id="rId53"/>
    <p:sldId id="522" r:id="rId54"/>
    <p:sldId id="521" r:id="rId55"/>
    <p:sldId id="442" r:id="rId56"/>
    <p:sldId id="527" r:id="rId57"/>
    <p:sldId id="690" r:id="rId58"/>
    <p:sldId id="691" r:id="rId59"/>
    <p:sldId id="692" r:id="rId60"/>
    <p:sldId id="693" r:id="rId61"/>
    <p:sldId id="694" r:id="rId62"/>
    <p:sldId id="695" r:id="rId63"/>
    <p:sldId id="696" r:id="rId64"/>
    <p:sldId id="697" r:id="rId65"/>
    <p:sldId id="698" r:id="rId66"/>
    <p:sldId id="699" r:id="rId67"/>
    <p:sldId id="700" r:id="rId68"/>
    <p:sldId id="701" r:id="rId69"/>
    <p:sldId id="702" r:id="rId70"/>
    <p:sldId id="675" r:id="rId71"/>
    <p:sldId id="676" r:id="rId72"/>
    <p:sldId id="528" r:id="rId73"/>
    <p:sldId id="530" r:id="rId74"/>
    <p:sldId id="529" r:id="rId75"/>
    <p:sldId id="531" r:id="rId76"/>
    <p:sldId id="532" r:id="rId77"/>
    <p:sldId id="703" r:id="rId78"/>
    <p:sldId id="533" r:id="rId79"/>
    <p:sldId id="534" r:id="rId80"/>
    <p:sldId id="535" r:id="rId81"/>
    <p:sldId id="678" r:id="rId82"/>
    <p:sldId id="679" r:id="rId83"/>
    <p:sldId id="536" r:id="rId84"/>
    <p:sldId id="659" r:id="rId85"/>
    <p:sldId id="660" r:id="rId86"/>
    <p:sldId id="523" r:id="rId87"/>
    <p:sldId id="680" r:id="rId88"/>
    <p:sldId id="681" r:id="rId89"/>
    <p:sldId id="682"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98" autoAdjust="0"/>
    <p:restoredTop sz="96827" autoAdjust="0"/>
  </p:normalViewPr>
  <p:slideViewPr>
    <p:cSldViewPr snapToGrid="0" snapToObjects="1">
      <p:cViewPr varScale="1">
        <p:scale>
          <a:sx n="150" d="100"/>
          <a:sy n="150" d="100"/>
        </p:scale>
        <p:origin x="41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B3354D-2E6B-AC49-BB85-017E4AD4D21B}" type="datetimeFigureOut">
              <a:rPr lang="en-US" smtClean="0"/>
              <a:t>7/18/19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21D43-92C3-4141-B6C3-D0F7B707013C}" type="slidenum">
              <a:rPr lang="en-US" smtClean="0"/>
              <a:t>‹#›</a:t>
            </a:fld>
            <a:endParaRPr lang="en-US"/>
          </a:p>
        </p:txBody>
      </p:sp>
    </p:spTree>
    <p:extLst>
      <p:ext uri="{BB962C8B-B14F-4D97-AF65-F5344CB8AC3E}">
        <p14:creationId xmlns:p14="http://schemas.microsoft.com/office/powerpoint/2010/main" val="9492573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13</a:t>
            </a:fld>
            <a:endParaRPr lang="en-US"/>
          </a:p>
        </p:txBody>
      </p:sp>
    </p:spTree>
    <p:extLst>
      <p:ext uri="{BB962C8B-B14F-4D97-AF65-F5344CB8AC3E}">
        <p14:creationId xmlns:p14="http://schemas.microsoft.com/office/powerpoint/2010/main" val="244648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A38F46-69B9-584C-9F08-A87EA467E821}" type="slidenum">
              <a:rPr lang="en-US" smtClean="0"/>
              <a:t>22</a:t>
            </a:fld>
            <a:endParaRPr lang="en-US"/>
          </a:p>
        </p:txBody>
      </p:sp>
    </p:spTree>
    <p:extLst>
      <p:ext uri="{BB962C8B-B14F-4D97-AF65-F5344CB8AC3E}">
        <p14:creationId xmlns:p14="http://schemas.microsoft.com/office/powerpoint/2010/main" val="18297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first group </a:t>
            </a:r>
            <a:r>
              <a:rPr lang="en-US" dirty="0"/>
              <a:t>received </a:t>
            </a:r>
            <a:r>
              <a:rPr lang="en-US" b="1" dirty="0"/>
              <a:t>informational feedback only, in terms of the percentage of flights for which they hit</a:t>
            </a:r>
            <a:r>
              <a:rPr lang="en-US" b="1" baseline="0" dirty="0"/>
              <a:t> the metric</a:t>
            </a:r>
            <a:r>
              <a:rPr lang="en-US" baseline="0" dirty="0"/>
              <a:t>.  So for </a:t>
            </a:r>
            <a:r>
              <a:rPr lang="en-US" b="1" baseline="0" dirty="0"/>
              <a:t>example</a:t>
            </a:r>
            <a:r>
              <a:rPr lang="en-US" baseline="0" dirty="0"/>
              <a:t> here, out of four flights flown in the month, Captain John Smith had an Efficient flight on three of them and only turned an engine off while taxiing for one flight.  He didn’t correctly implement the ZFW adjustment on any of these flights.</a:t>
            </a:r>
          </a:p>
        </p:txBody>
      </p:sp>
      <p:sp>
        <p:nvSpPr>
          <p:cNvPr id="4" name="Slide Number Placeholder 3"/>
          <p:cNvSpPr>
            <a:spLocks noGrp="1"/>
          </p:cNvSpPr>
          <p:nvPr>
            <p:ph type="sldNum" sz="quarter" idx="10"/>
          </p:nvPr>
        </p:nvSpPr>
        <p:spPr/>
        <p:txBody>
          <a:bodyPr/>
          <a:lstStyle/>
          <a:p>
            <a:fld id="{ECA38F46-69B9-584C-9F08-A87EA467E821}" type="slidenum">
              <a:rPr lang="en-US" smtClean="0"/>
              <a:t>32</a:t>
            </a:fld>
            <a:endParaRPr lang="en-US"/>
          </a:p>
        </p:txBody>
      </p:sp>
    </p:spTree>
    <p:extLst>
      <p:ext uri="{BB962C8B-B14F-4D97-AF65-F5344CB8AC3E}">
        <p14:creationId xmlns:p14="http://schemas.microsoft.com/office/powerpoint/2010/main" val="1514492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second group additionally</a:t>
            </a:r>
            <a:r>
              <a:rPr lang="en-US" b="1" baseline="0" dirty="0"/>
              <a:t> received personalized targets for attainment of the three behaviors</a:t>
            </a:r>
            <a:r>
              <a:rPr lang="en-US" baseline="0" dirty="0"/>
              <a:t>, which are equivalent to </a:t>
            </a:r>
            <a:r>
              <a:rPr lang="en-US" b="1" baseline="0" dirty="0"/>
              <a:t>25% above a baseline attainment level </a:t>
            </a:r>
            <a:r>
              <a:rPr lang="en-US" baseline="0" dirty="0"/>
              <a:t>based on three months of data prior to the experiment.  These targets remained </a:t>
            </a:r>
            <a:r>
              <a:rPr lang="en-US" b="1" baseline="0" dirty="0"/>
              <a:t>consistent</a:t>
            </a:r>
            <a:r>
              <a:rPr lang="en-US" baseline="0" dirty="0"/>
              <a:t> throughout the experiment.</a:t>
            </a:r>
          </a:p>
          <a:p>
            <a:endParaRPr lang="en-US" baseline="0" dirty="0"/>
          </a:p>
          <a:p>
            <a:r>
              <a:rPr lang="en-US" baseline="0" dirty="0"/>
              <a:t>So here we show them their targets, their results, and whether they missed or achieved their target.  And we provide an “overall performance” box on the bottom that says “Well Done!” if they met at least two of the three targets.</a:t>
            </a:r>
            <a:endParaRPr lang="en-US" dirty="0"/>
          </a:p>
        </p:txBody>
      </p:sp>
      <p:sp>
        <p:nvSpPr>
          <p:cNvPr id="4" name="Slide Number Placeholder 3"/>
          <p:cNvSpPr>
            <a:spLocks noGrp="1"/>
          </p:cNvSpPr>
          <p:nvPr>
            <p:ph type="sldNum" sz="quarter" idx="10"/>
          </p:nvPr>
        </p:nvSpPr>
        <p:spPr/>
        <p:txBody>
          <a:bodyPr/>
          <a:lstStyle/>
          <a:p>
            <a:fld id="{ECA38F46-69B9-584C-9F08-A87EA467E821}" type="slidenum">
              <a:rPr lang="en-US" smtClean="0"/>
              <a:t>33</a:t>
            </a:fld>
            <a:endParaRPr lang="en-US"/>
          </a:p>
        </p:txBody>
      </p:sp>
    </p:spTree>
    <p:extLst>
      <p:ext uri="{BB962C8B-B14F-4D97-AF65-F5344CB8AC3E}">
        <p14:creationId xmlns:p14="http://schemas.microsoft.com/office/powerpoint/2010/main" val="292814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the </a:t>
            </a:r>
            <a:r>
              <a:rPr lang="en-US" b="1" dirty="0"/>
              <a:t>third treatment group </a:t>
            </a:r>
            <a:r>
              <a:rPr lang="en-US" dirty="0"/>
              <a:t>received the same information and targets, but we also donated £10 to a charity of their choice for each metric they met for a possible total donation</a:t>
            </a:r>
            <a:r>
              <a:rPr lang="en-US" baseline="0" dirty="0"/>
              <a:t> of £240 over the course of the study.  </a:t>
            </a:r>
          </a:p>
          <a:p>
            <a:endParaRPr lang="en-US" baseline="0" dirty="0"/>
          </a:p>
          <a:p>
            <a:r>
              <a:rPr lang="en-US" baseline="0" dirty="0"/>
              <a:t>So now we say you missed or achieved your target and either donated £10 or not, tell them how much they donated in total that month, and how much they have the potential to donate for the rest of the study.</a:t>
            </a:r>
          </a:p>
        </p:txBody>
      </p:sp>
      <p:sp>
        <p:nvSpPr>
          <p:cNvPr id="4" name="Slide Number Placeholder 3"/>
          <p:cNvSpPr>
            <a:spLocks noGrp="1"/>
          </p:cNvSpPr>
          <p:nvPr>
            <p:ph type="sldNum" sz="quarter" idx="10"/>
          </p:nvPr>
        </p:nvSpPr>
        <p:spPr/>
        <p:txBody>
          <a:bodyPr/>
          <a:lstStyle/>
          <a:p>
            <a:fld id="{ECA38F46-69B9-584C-9F08-A87EA467E821}" type="slidenum">
              <a:rPr lang="en-US" smtClean="0"/>
              <a:t>34</a:t>
            </a:fld>
            <a:endParaRPr lang="en-US"/>
          </a:p>
        </p:txBody>
      </p:sp>
    </p:spTree>
    <p:extLst>
      <p:ext uri="{BB962C8B-B14F-4D97-AF65-F5344CB8AC3E}">
        <p14:creationId xmlns:p14="http://schemas.microsoft.com/office/powerpoint/2010/main" val="200816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86</a:t>
            </a:fld>
            <a:endParaRPr lang="en-US"/>
          </a:p>
        </p:txBody>
      </p:sp>
    </p:spTree>
    <p:extLst>
      <p:ext uri="{BB962C8B-B14F-4D97-AF65-F5344CB8AC3E}">
        <p14:creationId xmlns:p14="http://schemas.microsoft.com/office/powerpoint/2010/main" val="363643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14</a:t>
            </a:fld>
            <a:endParaRPr lang="en-US"/>
          </a:p>
        </p:txBody>
      </p:sp>
    </p:spTree>
    <p:extLst>
      <p:ext uri="{BB962C8B-B14F-4D97-AF65-F5344CB8AC3E}">
        <p14:creationId xmlns:p14="http://schemas.microsoft.com/office/powerpoint/2010/main" val="244648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15</a:t>
            </a:fld>
            <a:endParaRPr lang="en-US"/>
          </a:p>
        </p:txBody>
      </p:sp>
    </p:spTree>
    <p:extLst>
      <p:ext uri="{BB962C8B-B14F-4D97-AF65-F5344CB8AC3E}">
        <p14:creationId xmlns:p14="http://schemas.microsoft.com/office/powerpoint/2010/main" val="2446487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16</a:t>
            </a:fld>
            <a:endParaRPr lang="en-US"/>
          </a:p>
        </p:txBody>
      </p:sp>
    </p:spTree>
    <p:extLst>
      <p:ext uri="{BB962C8B-B14F-4D97-AF65-F5344CB8AC3E}">
        <p14:creationId xmlns:p14="http://schemas.microsoft.com/office/powerpoint/2010/main" val="244648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17</a:t>
            </a:fld>
            <a:endParaRPr lang="en-US"/>
          </a:p>
        </p:txBody>
      </p:sp>
    </p:spTree>
    <p:extLst>
      <p:ext uri="{BB962C8B-B14F-4D97-AF65-F5344CB8AC3E}">
        <p14:creationId xmlns:p14="http://schemas.microsoft.com/office/powerpoint/2010/main" val="244648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C21D43-92C3-4141-B6C3-D0F7B707013C}" type="slidenum">
              <a:rPr lang="en-US" smtClean="0"/>
              <a:t>18</a:t>
            </a:fld>
            <a:endParaRPr lang="en-US"/>
          </a:p>
        </p:txBody>
      </p:sp>
    </p:spTree>
    <p:extLst>
      <p:ext uri="{BB962C8B-B14F-4D97-AF65-F5344CB8AC3E}">
        <p14:creationId xmlns:p14="http://schemas.microsoft.com/office/powerpoint/2010/main" val="244648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A38F46-69B9-584C-9F08-A87EA467E821}" type="slidenum">
              <a:rPr lang="en-US" smtClean="0"/>
              <a:t>19</a:t>
            </a:fld>
            <a:endParaRPr lang="en-US"/>
          </a:p>
        </p:txBody>
      </p:sp>
    </p:spTree>
    <p:extLst>
      <p:ext uri="{BB962C8B-B14F-4D97-AF65-F5344CB8AC3E}">
        <p14:creationId xmlns:p14="http://schemas.microsoft.com/office/powerpoint/2010/main" val="182977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A38F46-69B9-584C-9F08-A87EA467E821}" type="slidenum">
              <a:rPr lang="en-US" smtClean="0"/>
              <a:t>20</a:t>
            </a:fld>
            <a:endParaRPr lang="en-US"/>
          </a:p>
        </p:txBody>
      </p:sp>
    </p:spTree>
    <p:extLst>
      <p:ext uri="{BB962C8B-B14F-4D97-AF65-F5344CB8AC3E}">
        <p14:creationId xmlns:p14="http://schemas.microsoft.com/office/powerpoint/2010/main" val="18297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CA38F46-69B9-584C-9F08-A87EA467E821}" type="slidenum">
              <a:rPr lang="en-US" smtClean="0"/>
              <a:t>21</a:t>
            </a:fld>
            <a:endParaRPr lang="en-US"/>
          </a:p>
        </p:txBody>
      </p:sp>
    </p:spTree>
    <p:extLst>
      <p:ext uri="{BB962C8B-B14F-4D97-AF65-F5344CB8AC3E}">
        <p14:creationId xmlns:p14="http://schemas.microsoft.com/office/powerpoint/2010/main" val="1829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6DE098-D526-0C44-A2FD-5579D074003B}" type="datetimeFigureOut">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80619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DE098-D526-0C44-A2FD-5579D074003B}" type="datetimeFigureOut">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28716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6DE098-D526-0C44-A2FD-5579D074003B}" type="datetimeFigureOut">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245791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06DE098-D526-0C44-A2FD-5579D074003B}" type="datetimeFigureOut">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360836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DE098-D526-0C44-A2FD-5579D074003B}" type="datetimeFigureOut">
              <a:rPr lang="en-US" smtClean="0"/>
              <a:t>7/18/19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19430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6DE098-D526-0C44-A2FD-5579D074003B}" type="datetimeFigureOut">
              <a:rPr lang="en-US" smtClean="0"/>
              <a:t>7/18/19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85459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6DE098-D526-0C44-A2FD-5579D074003B}" type="datetimeFigureOut">
              <a:rPr lang="en-US" smtClean="0"/>
              <a:t>7/18/19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78703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6DE098-D526-0C44-A2FD-5579D074003B}" type="datetimeFigureOut">
              <a:rPr lang="en-US" smtClean="0"/>
              <a:t>7/18/19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134221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DE098-D526-0C44-A2FD-5579D074003B}" type="datetimeFigureOut">
              <a:rPr lang="en-US" smtClean="0"/>
              <a:t>7/18/19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422154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DE098-D526-0C44-A2FD-5579D074003B}" type="datetimeFigureOut">
              <a:rPr lang="en-US" smtClean="0"/>
              <a:t>7/18/19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102132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DE098-D526-0C44-A2FD-5579D074003B}" type="datetimeFigureOut">
              <a:rPr lang="en-US" smtClean="0"/>
              <a:t>7/18/19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90C42-D82E-5D4C-94DB-70B1B75AA17C}" type="slidenum">
              <a:rPr lang="en-US" smtClean="0"/>
              <a:t>‹#›</a:t>
            </a:fld>
            <a:endParaRPr lang="en-US"/>
          </a:p>
        </p:txBody>
      </p:sp>
    </p:spTree>
    <p:extLst>
      <p:ext uri="{BB962C8B-B14F-4D97-AF65-F5344CB8AC3E}">
        <p14:creationId xmlns:p14="http://schemas.microsoft.com/office/powerpoint/2010/main" val="93675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DE098-D526-0C44-A2FD-5579D074003B}" type="datetimeFigureOut">
              <a:rPr lang="en-US" smtClean="0"/>
              <a:t>7/18/19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90C42-D82E-5D4C-94DB-70B1B75AA17C}" type="slidenum">
              <a:rPr lang="en-US" smtClean="0"/>
              <a:t>‹#›</a:t>
            </a:fld>
            <a:endParaRPr lang="en-US"/>
          </a:p>
        </p:txBody>
      </p:sp>
    </p:spTree>
    <p:extLst>
      <p:ext uri="{BB962C8B-B14F-4D97-AF65-F5344CB8AC3E}">
        <p14:creationId xmlns:p14="http://schemas.microsoft.com/office/powerpoint/2010/main" val="142231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1pPr>
      <a:lvl2pPr marL="742950" indent="-285750" algn="l" defTabSz="457200" rtl="0" eaLnBrk="1" latinLnBrk="0" hangingPunct="1">
        <a:spcBef>
          <a:spcPct val="20000"/>
        </a:spcBef>
        <a:buFont typeface="Arial"/>
        <a:buChar char="–"/>
        <a:defRPr sz="28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2pPr>
      <a:lvl3pPr marL="1143000" indent="-228600" algn="l" defTabSz="457200" rtl="0" eaLnBrk="1" latinLnBrk="0" hangingPunct="1">
        <a:spcBef>
          <a:spcPct val="20000"/>
        </a:spcBef>
        <a:buFont typeface="Arial"/>
        <a:buChar char="•"/>
        <a:defRPr sz="24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3pPr>
      <a:lvl4pPr marL="16002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4pPr>
      <a:lvl5pPr marL="20574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4300"/>
            <a:ext cx="8229600" cy="5016085"/>
          </a:xfrm>
        </p:spPr>
        <p:txBody>
          <a:bodyPr>
            <a:normAutofit lnSpcReduction="10000"/>
          </a:bodyPr>
          <a:lstStyle/>
          <a:p>
            <a:pPr marL="0" indent="0">
              <a:buNone/>
            </a:pPr>
            <a:r>
              <a:rPr lang="en-US" b="1" dirty="0">
                <a:solidFill>
                  <a:srgbClr val="1F497D"/>
                </a:solidFill>
                <a:latin typeface="PingFang TC" panose="020B0400000000000000" pitchFamily="34" charset="-120"/>
                <a:ea typeface="PingFang TC" panose="020B0400000000000000" pitchFamily="34" charset="-120"/>
              </a:rPr>
              <a:t>The Impact of Management Practices on Employee Productivity: </a:t>
            </a:r>
          </a:p>
          <a:p>
            <a:pPr marL="0" indent="0">
              <a:buNone/>
            </a:pPr>
            <a:r>
              <a:rPr lang="en-US" b="1" dirty="0">
                <a:solidFill>
                  <a:srgbClr val="1F497D"/>
                </a:solidFill>
                <a:latin typeface="PingFang TC" panose="020B0400000000000000" pitchFamily="34" charset="-120"/>
                <a:ea typeface="PingFang TC" panose="020B0400000000000000" pitchFamily="34" charset="-120"/>
              </a:rPr>
              <a:t>A Field Experiment with Airline Captains</a:t>
            </a:r>
          </a:p>
          <a:p>
            <a:pPr marL="0" indent="0" algn="ctr">
              <a:buNone/>
            </a:pPr>
            <a:endParaRPr lang="en-US" dirty="0">
              <a:solidFill>
                <a:srgbClr val="1F497D"/>
              </a:solidFill>
            </a:endParaRPr>
          </a:p>
          <a:p>
            <a:pPr marL="0" indent="0">
              <a:buNone/>
            </a:pPr>
            <a:endParaRPr lang="en-US" sz="2000" dirty="0">
              <a:solidFill>
                <a:srgbClr val="1F497D"/>
              </a:solidFill>
            </a:endParaRPr>
          </a:p>
          <a:p>
            <a:pPr marL="0" indent="0">
              <a:buNone/>
            </a:pPr>
            <a:r>
              <a:rPr lang="en-US" sz="2000" dirty="0">
                <a:solidFill>
                  <a:srgbClr val="1F497D"/>
                </a:solidFill>
                <a:latin typeface="PingFang TC" panose="020B0400000000000000" pitchFamily="34" charset="-120"/>
                <a:ea typeface="PingFang TC" panose="020B0400000000000000" pitchFamily="34" charset="-120"/>
              </a:rPr>
              <a:t>Greer Gosnell, LSE</a:t>
            </a:r>
          </a:p>
          <a:p>
            <a:pPr marL="0" indent="0">
              <a:buNone/>
            </a:pPr>
            <a:r>
              <a:rPr lang="en-US" sz="2000" dirty="0">
                <a:solidFill>
                  <a:srgbClr val="1F497D"/>
                </a:solidFill>
                <a:latin typeface="PingFang TC" panose="020B0400000000000000" pitchFamily="34" charset="-120"/>
                <a:ea typeface="PingFang TC" panose="020B0400000000000000" pitchFamily="34" charset="-120"/>
              </a:rPr>
              <a:t>John List, University of Chicago</a:t>
            </a:r>
          </a:p>
          <a:p>
            <a:pPr marL="0" indent="0">
              <a:buNone/>
            </a:pPr>
            <a:r>
              <a:rPr lang="en-US" sz="2000" dirty="0">
                <a:solidFill>
                  <a:srgbClr val="1F497D"/>
                </a:solidFill>
                <a:latin typeface="PingFang TC" panose="020B0400000000000000" pitchFamily="34" charset="-120"/>
                <a:ea typeface="PingFang TC" panose="020B0400000000000000" pitchFamily="34" charset="-120"/>
              </a:rPr>
              <a:t>Robert Metcalfe, Boston University</a:t>
            </a:r>
          </a:p>
          <a:p>
            <a:pPr marL="0" indent="0">
              <a:buNone/>
            </a:pPr>
            <a:endParaRPr lang="en-US" sz="2000" dirty="0">
              <a:solidFill>
                <a:srgbClr val="1F497D"/>
              </a:solidFill>
              <a:latin typeface="PingFang TC" panose="020B0400000000000000" pitchFamily="34" charset="-120"/>
              <a:ea typeface="PingFang TC" panose="020B0400000000000000" pitchFamily="34" charset="-120"/>
            </a:endParaRPr>
          </a:p>
          <a:p>
            <a:pPr marL="0" indent="0">
              <a:buNone/>
            </a:pPr>
            <a:endParaRPr lang="en-US" sz="2000" dirty="0">
              <a:solidFill>
                <a:srgbClr val="1F497D"/>
              </a:solidFill>
              <a:latin typeface="PingFang TC" panose="020B0400000000000000" pitchFamily="34" charset="-120"/>
              <a:ea typeface="PingFang TC" panose="020B0400000000000000" pitchFamily="34" charset="-120"/>
            </a:endParaRPr>
          </a:p>
          <a:p>
            <a:pPr marL="0" indent="0">
              <a:buNone/>
            </a:pPr>
            <a:r>
              <a:rPr lang="en-US" sz="2000" dirty="0">
                <a:solidFill>
                  <a:srgbClr val="1F497D"/>
                </a:solidFill>
                <a:latin typeface="PingFang TC" panose="020B0400000000000000" pitchFamily="34" charset="-120"/>
                <a:ea typeface="PingFang TC" panose="020B0400000000000000" pitchFamily="34" charset="-120"/>
              </a:rPr>
              <a:t>NBER</a:t>
            </a:r>
          </a:p>
          <a:p>
            <a:pPr marL="0" indent="0">
              <a:buNone/>
            </a:pPr>
            <a:r>
              <a:rPr lang="en-US" sz="2000">
                <a:solidFill>
                  <a:srgbClr val="1F497D"/>
                </a:solidFill>
                <a:latin typeface="PingFang TC" panose="020B0400000000000000" pitchFamily="34" charset="-120"/>
                <a:ea typeface="PingFang TC" panose="020B0400000000000000" pitchFamily="34" charset="-120"/>
              </a:rPr>
              <a:t>March 15, </a:t>
            </a:r>
            <a:r>
              <a:rPr lang="en-US" sz="2000" dirty="0">
                <a:solidFill>
                  <a:srgbClr val="1F497D"/>
                </a:solidFill>
                <a:latin typeface="PingFang TC" panose="020B0400000000000000" pitchFamily="34" charset="-120"/>
                <a:ea typeface="PingFang TC" panose="020B0400000000000000" pitchFamily="34" charset="-120"/>
              </a:rPr>
              <a:t>2019</a:t>
            </a:r>
          </a:p>
        </p:txBody>
      </p:sp>
    </p:spTree>
    <p:extLst>
      <p:ext uri="{BB962C8B-B14F-4D97-AF65-F5344CB8AC3E}">
        <p14:creationId xmlns:p14="http://schemas.microsoft.com/office/powerpoint/2010/main" val="403903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 (</a:t>
            </a:r>
            <a:r>
              <a:rPr lang="en-US" sz="2000" dirty="0" err="1"/>
              <a:t>Ichniowski</a:t>
            </a:r>
            <a:r>
              <a:rPr lang="en-US" sz="2000" dirty="0"/>
              <a:t> &amp; Shaw, 2009)</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 </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4284133"/>
            <a:ext cx="8807812" cy="24214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42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 (</a:t>
            </a:r>
            <a:r>
              <a:rPr lang="en-US" sz="2000" dirty="0" err="1"/>
              <a:t>Ichniowski</a:t>
            </a:r>
            <a:r>
              <a:rPr lang="en-US" sz="2000" dirty="0"/>
              <a:t> &amp; Shaw, 2009)</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4987635"/>
            <a:ext cx="8807812" cy="171796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61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solidFill>
                  <a:schemeClr val="bg1">
                    <a:lumMod val="50000"/>
                  </a:schemeClr>
                </a:solidFill>
              </a:rPr>
              <a:t>Unclear how management practices causally increase the productivity of high-skilled labor</a:t>
            </a:r>
          </a:p>
          <a:p>
            <a:pPr marL="0" indent="0">
              <a:buClr>
                <a:schemeClr val="tx2"/>
              </a:buClr>
              <a:buNone/>
            </a:pPr>
            <a:endParaRPr lang="en-US" sz="2000" dirty="0">
              <a:solidFill>
                <a:schemeClr val="bg1">
                  <a:lumMod val="50000"/>
                </a:schemeClr>
              </a:solidFill>
            </a:endParaRPr>
          </a:p>
          <a:p>
            <a:pPr marL="0" indent="0">
              <a:buClr>
                <a:schemeClr val="tx2"/>
              </a:buClr>
              <a:buNone/>
            </a:pPr>
            <a:r>
              <a:rPr lang="en-US" sz="2000" b="1" dirty="0">
                <a:solidFill>
                  <a:schemeClr val="bg1">
                    <a:lumMod val="50000"/>
                  </a:schemeClr>
                </a:solidFill>
              </a:rPr>
              <a:t>Why?</a:t>
            </a:r>
          </a:p>
          <a:p>
            <a:pPr>
              <a:buClr>
                <a:schemeClr val="tx2"/>
              </a:buClr>
            </a:pPr>
            <a:r>
              <a:rPr lang="en-US" sz="2000" dirty="0">
                <a:solidFill>
                  <a:schemeClr val="bg1">
                    <a:lumMod val="50000"/>
                  </a:schemeClr>
                </a:solidFill>
              </a:rPr>
              <a:t>Extensive margin selection effects (</a:t>
            </a:r>
            <a:r>
              <a:rPr lang="en-US" sz="2000" dirty="0" err="1">
                <a:solidFill>
                  <a:schemeClr val="bg1">
                    <a:lumMod val="50000"/>
                  </a:schemeClr>
                </a:solidFill>
              </a:rPr>
              <a:t>Ichniowski</a:t>
            </a:r>
            <a:r>
              <a:rPr lang="en-US" sz="2000" dirty="0">
                <a:solidFill>
                  <a:schemeClr val="bg1">
                    <a:lumMod val="50000"/>
                  </a:schemeClr>
                </a:solidFill>
              </a:rPr>
              <a:t> &amp; Shaw, 2009)</a:t>
            </a:r>
          </a:p>
          <a:p>
            <a:pPr>
              <a:buClr>
                <a:schemeClr val="tx2"/>
              </a:buClr>
            </a:pPr>
            <a:r>
              <a:rPr lang="en-US" sz="2000" dirty="0">
                <a:solidFill>
                  <a:schemeClr val="bg1">
                    <a:lumMod val="50000"/>
                  </a:schemeClr>
                </a:solidFill>
              </a:rPr>
              <a:t>(De-)Motivating on the intensive margin: </a:t>
            </a:r>
          </a:p>
          <a:p>
            <a:pPr lvl="1">
              <a:buClr>
                <a:schemeClr val="tx2"/>
              </a:buClr>
            </a:pPr>
            <a:r>
              <a:rPr lang="en-US" sz="1600" dirty="0">
                <a:solidFill>
                  <a:schemeClr val="bg1">
                    <a:lumMod val="50000"/>
                  </a:schemeClr>
                </a:solidFill>
              </a:rPr>
              <a:t>Hidden costs of control (Falk &amp; </a:t>
            </a:r>
            <a:r>
              <a:rPr lang="en-US" sz="1600" dirty="0" err="1">
                <a:solidFill>
                  <a:schemeClr val="bg1">
                    <a:lumMod val="50000"/>
                  </a:schemeClr>
                </a:solidFill>
              </a:rPr>
              <a:t>Kosfeld</a:t>
            </a:r>
            <a:r>
              <a:rPr lang="en-US" sz="1600" dirty="0">
                <a:solidFill>
                  <a:schemeClr val="bg1">
                    <a:lumMod val="50000"/>
                  </a:schemeClr>
                </a:solidFill>
              </a:rPr>
              <a:t>, 2006)</a:t>
            </a:r>
          </a:p>
          <a:p>
            <a:pPr lvl="1">
              <a:buClr>
                <a:schemeClr val="tx2"/>
              </a:buClr>
            </a:pPr>
            <a:r>
              <a:rPr lang="en-US" sz="1600" dirty="0">
                <a:solidFill>
                  <a:schemeClr val="bg1">
                    <a:lumMod val="50000"/>
                  </a:schemeClr>
                </a:solidFill>
              </a:rPr>
              <a:t>High-skilled employees are mission driven (</a:t>
            </a:r>
            <a:r>
              <a:rPr lang="en-US" sz="1600" dirty="0" err="1">
                <a:solidFill>
                  <a:schemeClr val="bg1">
                    <a:lumMod val="50000"/>
                  </a:schemeClr>
                </a:solidFill>
              </a:rPr>
              <a:t>Ellingsen</a:t>
            </a:r>
            <a:r>
              <a:rPr lang="en-US" sz="1600" dirty="0">
                <a:solidFill>
                  <a:schemeClr val="bg1">
                    <a:lumMod val="50000"/>
                  </a:schemeClr>
                </a:solidFill>
              </a:rPr>
              <a:t> &amp; </a:t>
            </a:r>
            <a:r>
              <a:rPr lang="en-US" sz="1600" dirty="0" err="1">
                <a:solidFill>
                  <a:schemeClr val="bg1">
                    <a:lumMod val="50000"/>
                  </a:schemeClr>
                </a:solidFill>
              </a:rPr>
              <a:t>Johannesson</a:t>
            </a:r>
            <a:r>
              <a:rPr lang="en-US" sz="1600" dirty="0">
                <a:solidFill>
                  <a:schemeClr val="bg1">
                    <a:lumMod val="50000"/>
                  </a:schemeClr>
                </a:solidFill>
              </a:rPr>
              <a:t>, 2008) </a:t>
            </a:r>
          </a:p>
          <a:p>
            <a:pPr lvl="1">
              <a:buClr>
                <a:schemeClr val="tx2"/>
              </a:buClr>
            </a:pPr>
            <a:r>
              <a:rPr lang="en-US" sz="1600" dirty="0">
                <a:solidFill>
                  <a:schemeClr val="bg1">
                    <a:lumMod val="50000"/>
                  </a:schemeClr>
                </a:solidFill>
              </a:rPr>
              <a:t>Forced ranking has been abandoned</a:t>
            </a:r>
          </a:p>
          <a:p>
            <a:pPr lvl="1">
              <a:buClr>
                <a:schemeClr val="tx2"/>
              </a:buClr>
            </a:pPr>
            <a:r>
              <a:rPr lang="en-US" sz="1600" dirty="0">
                <a:solidFill>
                  <a:schemeClr val="bg1">
                    <a:lumMod val="50000"/>
                  </a:schemeClr>
                </a:solidFill>
              </a:rPr>
              <a:t>Tech trend for laissez faire MP approach for high-skilled labor</a:t>
            </a:r>
          </a:p>
          <a:p>
            <a:pPr>
              <a:buClr>
                <a:schemeClr val="tx2"/>
              </a:buClr>
            </a:pPr>
            <a:r>
              <a:rPr lang="en-US" sz="2000" dirty="0">
                <a:solidFill>
                  <a:schemeClr val="bg1">
                    <a:lumMod val="50000"/>
                  </a:schemeClr>
                </a:solidFill>
              </a:rPr>
              <a:t>High-skilled employees worked in highly optimized industries </a:t>
            </a:r>
          </a:p>
          <a:p>
            <a:pPr>
              <a:buClr>
                <a:schemeClr val="tx2"/>
              </a:buClr>
            </a:pPr>
            <a:endParaRPr lang="en-US" sz="2000" dirty="0"/>
          </a:p>
          <a:p>
            <a:pPr marL="0" indent="0">
              <a:buClr>
                <a:schemeClr val="tx2"/>
              </a:buClr>
              <a:buNone/>
            </a:pPr>
            <a:r>
              <a:rPr lang="en-US" sz="2000" b="1" dirty="0" err="1"/>
              <a:t>Obj</a:t>
            </a:r>
            <a:r>
              <a:rPr lang="en-US" sz="2000" b="1" dirty="0"/>
              <a:t>: </a:t>
            </a:r>
            <a:r>
              <a:rPr lang="en-US" sz="2000" dirty="0"/>
              <a:t>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Tree>
    <p:extLst>
      <p:ext uri="{BB962C8B-B14F-4D97-AF65-F5344CB8AC3E}">
        <p14:creationId xmlns:p14="http://schemas.microsoft.com/office/powerpoint/2010/main" val="148623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pPr algn="l"/>
            <a:r>
              <a:rPr lang="en-US" sz="3600" b="1" dirty="0">
                <a:solidFill>
                  <a:schemeClr val="tx2"/>
                </a:solidFill>
              </a:rPr>
              <a:t>High-skilled workers at </a:t>
            </a:r>
            <a:r>
              <a:rPr lang="en-US" sz="3600" b="1" dirty="0">
                <a:solidFill>
                  <a:srgbClr val="FF0000"/>
                </a:solidFill>
              </a:rPr>
              <a:t>Virgin Atlantic</a:t>
            </a:r>
          </a:p>
        </p:txBody>
      </p:sp>
      <p:sp>
        <p:nvSpPr>
          <p:cNvPr id="3" name="Content Placeholder 2"/>
          <p:cNvSpPr>
            <a:spLocks noGrp="1"/>
          </p:cNvSpPr>
          <p:nvPr>
            <p:ph idx="1"/>
          </p:nvPr>
        </p:nvSpPr>
        <p:spPr>
          <a:xfrm>
            <a:off x="1854200" y="3321050"/>
            <a:ext cx="5435600" cy="622299"/>
          </a:xfrm>
        </p:spPr>
        <p:txBody>
          <a:bodyPr>
            <a:normAutofit/>
          </a:bodyPr>
          <a:lstStyle/>
          <a:p>
            <a:pPr marL="0" indent="0">
              <a:buClr>
                <a:schemeClr val="tx2"/>
              </a:buClr>
              <a:buNone/>
            </a:pPr>
            <a:r>
              <a:rPr lang="en-US" sz="2000" b="1" dirty="0">
                <a:solidFill>
                  <a:srgbClr val="1F497D"/>
                </a:solidFill>
              </a:rPr>
              <a:t>Why did </a:t>
            </a:r>
            <a:r>
              <a:rPr lang="en-US" sz="2000" b="1" dirty="0">
                <a:solidFill>
                  <a:srgbClr val="FF0000"/>
                </a:solidFill>
              </a:rPr>
              <a:t>Virgin Atlantic </a:t>
            </a:r>
            <a:r>
              <a:rPr lang="en-US" sz="2000" b="1" dirty="0">
                <a:solidFill>
                  <a:srgbClr val="1F497D"/>
                </a:solidFill>
              </a:rPr>
              <a:t>care about this?</a:t>
            </a:r>
          </a:p>
        </p:txBody>
      </p:sp>
      <p:pic>
        <p:nvPicPr>
          <p:cNvPr id="4" name="Picture 3" descr="euets_slide_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4" y="1310394"/>
            <a:ext cx="2032230" cy="1354820"/>
          </a:xfrm>
          <a:prstGeom prst="rect">
            <a:avLst/>
          </a:prstGeom>
        </p:spPr>
      </p:pic>
      <p:pic>
        <p:nvPicPr>
          <p:cNvPr id="5" name="Picture 4" descr="b017219366db4655b4502930bb73c0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14" y="1260158"/>
            <a:ext cx="2781300" cy="1454615"/>
          </a:xfrm>
          <a:prstGeom prst="rect">
            <a:avLst/>
          </a:prstGeom>
        </p:spPr>
      </p:pic>
      <p:pic>
        <p:nvPicPr>
          <p:cNvPr id="6" name="Picture 5" descr="6189448489_807e583563_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469" y="4421406"/>
            <a:ext cx="3156457" cy="2105332"/>
          </a:xfrm>
          <a:prstGeom prst="rect">
            <a:avLst/>
          </a:prstGeom>
        </p:spPr>
      </p:pic>
      <p:pic>
        <p:nvPicPr>
          <p:cNvPr id="7" name="Picture 6" descr="jet_fuel_pr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54" y="4421406"/>
            <a:ext cx="4713428" cy="2105332"/>
          </a:xfrm>
          <a:prstGeom prst="rect">
            <a:avLst/>
          </a:prstGeom>
        </p:spPr>
      </p:pic>
      <p:pic>
        <p:nvPicPr>
          <p:cNvPr id="8" name="Picture 7" descr="Screen Shot 2015-07-20 at 11.28.15 AM.png">
            <a:extLst>
              <a:ext uri="{FF2B5EF4-FFF2-40B4-BE49-F238E27FC236}">
                <a16:creationId xmlns:a16="http://schemas.microsoft.com/office/drawing/2014/main" id="{EC2C06EE-0DF2-844F-9677-461C09D26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0952" y="1269221"/>
            <a:ext cx="3373048" cy="2051828"/>
          </a:xfrm>
          <a:prstGeom prst="rect">
            <a:avLst/>
          </a:prstGeom>
        </p:spPr>
      </p:pic>
      <p:sp>
        <p:nvSpPr>
          <p:cNvPr id="10" name="Rectangle 9"/>
          <p:cNvSpPr/>
          <p:nvPr/>
        </p:nvSpPr>
        <p:spPr>
          <a:xfrm>
            <a:off x="2327384" y="4052074"/>
            <a:ext cx="1231527" cy="338554"/>
          </a:xfrm>
          <a:prstGeom prst="rect">
            <a:avLst/>
          </a:prstGeom>
        </p:spPr>
        <p:txBody>
          <a:bodyPr wrap="none">
            <a:spAutoFit/>
          </a:bodyPr>
          <a:lstStyle/>
          <a:p>
            <a:pPr>
              <a:buClr>
                <a:schemeClr val="tx2"/>
              </a:buClr>
            </a:pPr>
            <a:r>
              <a:rPr lang="en-US" sz="1600" dirty="0"/>
              <a:t>Jet Fuel Cost</a:t>
            </a:r>
          </a:p>
        </p:txBody>
      </p:sp>
      <p:sp>
        <p:nvSpPr>
          <p:cNvPr id="11" name="Rectangle 10"/>
          <p:cNvSpPr/>
          <p:nvPr/>
        </p:nvSpPr>
        <p:spPr>
          <a:xfrm>
            <a:off x="336188" y="1013760"/>
            <a:ext cx="8807812" cy="23072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15046" y="3719593"/>
            <a:ext cx="8807812" cy="28071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8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pPr algn="l"/>
            <a:r>
              <a:rPr lang="en-US" sz="3600" b="1" dirty="0">
                <a:solidFill>
                  <a:schemeClr val="tx2"/>
                </a:solidFill>
              </a:rPr>
              <a:t>High-skilled workers at </a:t>
            </a:r>
            <a:r>
              <a:rPr lang="en-US" sz="3600" b="1" dirty="0">
                <a:solidFill>
                  <a:srgbClr val="FF0000"/>
                </a:solidFill>
              </a:rPr>
              <a:t>Virgin Atlantic</a:t>
            </a:r>
          </a:p>
        </p:txBody>
      </p:sp>
      <p:sp>
        <p:nvSpPr>
          <p:cNvPr id="3" name="Content Placeholder 2"/>
          <p:cNvSpPr>
            <a:spLocks noGrp="1"/>
          </p:cNvSpPr>
          <p:nvPr>
            <p:ph idx="1"/>
          </p:nvPr>
        </p:nvSpPr>
        <p:spPr>
          <a:xfrm>
            <a:off x="1854200" y="3321050"/>
            <a:ext cx="5435600" cy="622299"/>
          </a:xfrm>
        </p:spPr>
        <p:txBody>
          <a:bodyPr>
            <a:normAutofit/>
          </a:bodyPr>
          <a:lstStyle/>
          <a:p>
            <a:pPr marL="0" indent="0">
              <a:buClr>
                <a:schemeClr val="tx2"/>
              </a:buClr>
              <a:buNone/>
            </a:pPr>
            <a:r>
              <a:rPr lang="en-US" sz="2000" b="1" dirty="0">
                <a:solidFill>
                  <a:srgbClr val="1F497D"/>
                </a:solidFill>
              </a:rPr>
              <a:t>Why did </a:t>
            </a:r>
            <a:r>
              <a:rPr lang="en-US" sz="2000" b="1" dirty="0">
                <a:solidFill>
                  <a:srgbClr val="FF0000"/>
                </a:solidFill>
              </a:rPr>
              <a:t>Virgin Atlantic </a:t>
            </a:r>
            <a:r>
              <a:rPr lang="en-US" sz="2000" b="1" dirty="0">
                <a:solidFill>
                  <a:srgbClr val="1F497D"/>
                </a:solidFill>
              </a:rPr>
              <a:t>care about this?</a:t>
            </a:r>
          </a:p>
        </p:txBody>
      </p:sp>
      <p:pic>
        <p:nvPicPr>
          <p:cNvPr id="4" name="Picture 3" descr="euets_slide_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4" y="1310394"/>
            <a:ext cx="2032230" cy="1354820"/>
          </a:xfrm>
          <a:prstGeom prst="rect">
            <a:avLst/>
          </a:prstGeom>
        </p:spPr>
      </p:pic>
      <p:pic>
        <p:nvPicPr>
          <p:cNvPr id="5" name="Picture 4" descr="b017219366db4655b4502930bb73c0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14" y="1260158"/>
            <a:ext cx="2781300" cy="1454615"/>
          </a:xfrm>
          <a:prstGeom prst="rect">
            <a:avLst/>
          </a:prstGeom>
        </p:spPr>
      </p:pic>
      <p:pic>
        <p:nvPicPr>
          <p:cNvPr id="6" name="Picture 5" descr="6189448489_807e583563_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469" y="4421406"/>
            <a:ext cx="3156457" cy="2105332"/>
          </a:xfrm>
          <a:prstGeom prst="rect">
            <a:avLst/>
          </a:prstGeom>
        </p:spPr>
      </p:pic>
      <p:pic>
        <p:nvPicPr>
          <p:cNvPr id="7" name="Picture 6" descr="jet_fuel_pr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54" y="4421406"/>
            <a:ext cx="4713428" cy="2105332"/>
          </a:xfrm>
          <a:prstGeom prst="rect">
            <a:avLst/>
          </a:prstGeom>
        </p:spPr>
      </p:pic>
      <p:pic>
        <p:nvPicPr>
          <p:cNvPr id="8" name="Picture 7" descr="Screen Shot 2015-07-20 at 11.28.15 AM.png">
            <a:extLst>
              <a:ext uri="{FF2B5EF4-FFF2-40B4-BE49-F238E27FC236}">
                <a16:creationId xmlns:a16="http://schemas.microsoft.com/office/drawing/2014/main" id="{EC2C06EE-0DF2-844F-9677-461C09D26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0952" y="1269221"/>
            <a:ext cx="3373048" cy="2051828"/>
          </a:xfrm>
          <a:prstGeom prst="rect">
            <a:avLst/>
          </a:prstGeom>
        </p:spPr>
      </p:pic>
      <p:sp>
        <p:nvSpPr>
          <p:cNvPr id="10" name="Rectangle 9"/>
          <p:cNvSpPr/>
          <p:nvPr/>
        </p:nvSpPr>
        <p:spPr>
          <a:xfrm>
            <a:off x="2327384" y="4052074"/>
            <a:ext cx="1231527" cy="338554"/>
          </a:xfrm>
          <a:prstGeom prst="rect">
            <a:avLst/>
          </a:prstGeom>
        </p:spPr>
        <p:txBody>
          <a:bodyPr wrap="none">
            <a:spAutoFit/>
          </a:bodyPr>
          <a:lstStyle/>
          <a:p>
            <a:pPr>
              <a:buClr>
                <a:schemeClr val="tx2"/>
              </a:buClr>
            </a:pPr>
            <a:r>
              <a:rPr lang="en-US" sz="1600" dirty="0"/>
              <a:t>Jet Fuel Cost</a:t>
            </a:r>
          </a:p>
        </p:txBody>
      </p:sp>
      <p:sp>
        <p:nvSpPr>
          <p:cNvPr id="11" name="Rectangle 10"/>
          <p:cNvSpPr/>
          <p:nvPr/>
        </p:nvSpPr>
        <p:spPr>
          <a:xfrm>
            <a:off x="2614794" y="1013760"/>
            <a:ext cx="6529205" cy="23072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15046" y="4052074"/>
            <a:ext cx="8807812" cy="24746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27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pPr algn="l"/>
            <a:r>
              <a:rPr lang="en-US" sz="3600" b="1" dirty="0">
                <a:solidFill>
                  <a:schemeClr val="tx2"/>
                </a:solidFill>
              </a:rPr>
              <a:t>High-skilled workers at </a:t>
            </a:r>
            <a:r>
              <a:rPr lang="en-US" sz="3600" b="1" dirty="0">
                <a:solidFill>
                  <a:srgbClr val="FF0000"/>
                </a:solidFill>
              </a:rPr>
              <a:t>Virgin Atlantic</a:t>
            </a:r>
          </a:p>
        </p:txBody>
      </p:sp>
      <p:sp>
        <p:nvSpPr>
          <p:cNvPr id="3" name="Content Placeholder 2"/>
          <p:cNvSpPr>
            <a:spLocks noGrp="1"/>
          </p:cNvSpPr>
          <p:nvPr>
            <p:ph idx="1"/>
          </p:nvPr>
        </p:nvSpPr>
        <p:spPr>
          <a:xfrm>
            <a:off x="1854200" y="3321050"/>
            <a:ext cx="5435600" cy="622299"/>
          </a:xfrm>
        </p:spPr>
        <p:txBody>
          <a:bodyPr>
            <a:normAutofit/>
          </a:bodyPr>
          <a:lstStyle/>
          <a:p>
            <a:pPr marL="0" indent="0">
              <a:buClr>
                <a:schemeClr val="tx2"/>
              </a:buClr>
              <a:buNone/>
            </a:pPr>
            <a:r>
              <a:rPr lang="en-US" sz="2000" b="1" dirty="0">
                <a:solidFill>
                  <a:srgbClr val="1F497D"/>
                </a:solidFill>
              </a:rPr>
              <a:t>Why did </a:t>
            </a:r>
            <a:r>
              <a:rPr lang="en-US" sz="2000" b="1" dirty="0">
                <a:solidFill>
                  <a:srgbClr val="FF0000"/>
                </a:solidFill>
              </a:rPr>
              <a:t>Virgin Atlantic </a:t>
            </a:r>
            <a:r>
              <a:rPr lang="en-US" sz="2000" b="1" dirty="0">
                <a:solidFill>
                  <a:srgbClr val="1F497D"/>
                </a:solidFill>
              </a:rPr>
              <a:t>care about this?</a:t>
            </a:r>
          </a:p>
        </p:txBody>
      </p:sp>
      <p:pic>
        <p:nvPicPr>
          <p:cNvPr id="4" name="Picture 3" descr="euets_slide_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4" y="1310394"/>
            <a:ext cx="2032230" cy="1354820"/>
          </a:xfrm>
          <a:prstGeom prst="rect">
            <a:avLst/>
          </a:prstGeom>
        </p:spPr>
      </p:pic>
      <p:pic>
        <p:nvPicPr>
          <p:cNvPr id="5" name="Picture 4" descr="b017219366db4655b4502930bb73c0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14" y="1260158"/>
            <a:ext cx="2781300" cy="1454615"/>
          </a:xfrm>
          <a:prstGeom prst="rect">
            <a:avLst/>
          </a:prstGeom>
        </p:spPr>
      </p:pic>
      <p:pic>
        <p:nvPicPr>
          <p:cNvPr id="6" name="Picture 5" descr="6189448489_807e583563_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469" y="4421406"/>
            <a:ext cx="3156457" cy="2105332"/>
          </a:xfrm>
          <a:prstGeom prst="rect">
            <a:avLst/>
          </a:prstGeom>
        </p:spPr>
      </p:pic>
      <p:pic>
        <p:nvPicPr>
          <p:cNvPr id="7" name="Picture 6" descr="jet_fuel_pr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54" y="4421406"/>
            <a:ext cx="4713428" cy="2105332"/>
          </a:xfrm>
          <a:prstGeom prst="rect">
            <a:avLst/>
          </a:prstGeom>
        </p:spPr>
      </p:pic>
      <p:pic>
        <p:nvPicPr>
          <p:cNvPr id="8" name="Picture 7" descr="Screen Shot 2015-07-20 at 11.28.15 AM.png">
            <a:extLst>
              <a:ext uri="{FF2B5EF4-FFF2-40B4-BE49-F238E27FC236}">
                <a16:creationId xmlns:a16="http://schemas.microsoft.com/office/drawing/2014/main" id="{EC2C06EE-0DF2-844F-9677-461C09D26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0952" y="1269221"/>
            <a:ext cx="3373048" cy="2051828"/>
          </a:xfrm>
          <a:prstGeom prst="rect">
            <a:avLst/>
          </a:prstGeom>
        </p:spPr>
      </p:pic>
      <p:sp>
        <p:nvSpPr>
          <p:cNvPr id="10" name="Rectangle 9"/>
          <p:cNvSpPr/>
          <p:nvPr/>
        </p:nvSpPr>
        <p:spPr>
          <a:xfrm>
            <a:off x="2327384" y="4052074"/>
            <a:ext cx="1231527" cy="338554"/>
          </a:xfrm>
          <a:prstGeom prst="rect">
            <a:avLst/>
          </a:prstGeom>
        </p:spPr>
        <p:txBody>
          <a:bodyPr wrap="none">
            <a:spAutoFit/>
          </a:bodyPr>
          <a:lstStyle/>
          <a:p>
            <a:pPr>
              <a:buClr>
                <a:schemeClr val="tx2"/>
              </a:buClr>
            </a:pPr>
            <a:r>
              <a:rPr lang="en-US" sz="1600" dirty="0"/>
              <a:t>Jet Fuel Cost</a:t>
            </a:r>
          </a:p>
        </p:txBody>
      </p:sp>
      <p:sp>
        <p:nvSpPr>
          <p:cNvPr id="11" name="Rectangle 10"/>
          <p:cNvSpPr/>
          <p:nvPr/>
        </p:nvSpPr>
        <p:spPr>
          <a:xfrm>
            <a:off x="5770952" y="1013760"/>
            <a:ext cx="3373047" cy="23072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15046" y="3943349"/>
            <a:ext cx="8807812" cy="25833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49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pPr algn="l"/>
            <a:r>
              <a:rPr lang="en-US" sz="3600" b="1" dirty="0">
                <a:solidFill>
                  <a:schemeClr val="tx2"/>
                </a:solidFill>
              </a:rPr>
              <a:t>High-skilled workers at </a:t>
            </a:r>
            <a:r>
              <a:rPr lang="en-US" sz="3600" b="1" dirty="0">
                <a:solidFill>
                  <a:srgbClr val="FF0000"/>
                </a:solidFill>
              </a:rPr>
              <a:t>Virgin Atlantic</a:t>
            </a:r>
          </a:p>
        </p:txBody>
      </p:sp>
      <p:sp>
        <p:nvSpPr>
          <p:cNvPr id="3" name="Content Placeholder 2"/>
          <p:cNvSpPr>
            <a:spLocks noGrp="1"/>
          </p:cNvSpPr>
          <p:nvPr>
            <p:ph idx="1"/>
          </p:nvPr>
        </p:nvSpPr>
        <p:spPr>
          <a:xfrm>
            <a:off x="1854200" y="3321050"/>
            <a:ext cx="5435600" cy="622299"/>
          </a:xfrm>
        </p:spPr>
        <p:txBody>
          <a:bodyPr>
            <a:normAutofit/>
          </a:bodyPr>
          <a:lstStyle/>
          <a:p>
            <a:pPr marL="0" indent="0">
              <a:buClr>
                <a:schemeClr val="tx2"/>
              </a:buClr>
              <a:buNone/>
            </a:pPr>
            <a:r>
              <a:rPr lang="en-US" sz="2000" b="1" dirty="0">
                <a:solidFill>
                  <a:srgbClr val="1F497D"/>
                </a:solidFill>
              </a:rPr>
              <a:t>Why did </a:t>
            </a:r>
            <a:r>
              <a:rPr lang="en-US" sz="2000" b="1" dirty="0">
                <a:solidFill>
                  <a:srgbClr val="FF0000"/>
                </a:solidFill>
              </a:rPr>
              <a:t>Virgin Atlantic </a:t>
            </a:r>
            <a:r>
              <a:rPr lang="en-US" sz="2000" b="1" dirty="0">
                <a:solidFill>
                  <a:srgbClr val="1F497D"/>
                </a:solidFill>
              </a:rPr>
              <a:t>care about this?</a:t>
            </a:r>
          </a:p>
        </p:txBody>
      </p:sp>
      <p:pic>
        <p:nvPicPr>
          <p:cNvPr id="4" name="Picture 3" descr="euets_slide_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4" y="1310394"/>
            <a:ext cx="2032230" cy="1354820"/>
          </a:xfrm>
          <a:prstGeom prst="rect">
            <a:avLst/>
          </a:prstGeom>
        </p:spPr>
      </p:pic>
      <p:pic>
        <p:nvPicPr>
          <p:cNvPr id="5" name="Picture 4" descr="b017219366db4655b4502930bb73c0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14" y="1260158"/>
            <a:ext cx="2781300" cy="1454615"/>
          </a:xfrm>
          <a:prstGeom prst="rect">
            <a:avLst/>
          </a:prstGeom>
        </p:spPr>
      </p:pic>
      <p:pic>
        <p:nvPicPr>
          <p:cNvPr id="6" name="Picture 5" descr="6189448489_807e583563_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469" y="4421406"/>
            <a:ext cx="3156457" cy="2105332"/>
          </a:xfrm>
          <a:prstGeom prst="rect">
            <a:avLst/>
          </a:prstGeom>
        </p:spPr>
      </p:pic>
      <p:pic>
        <p:nvPicPr>
          <p:cNvPr id="7" name="Picture 6" descr="jet_fuel_pr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54" y="4421406"/>
            <a:ext cx="4713428" cy="2105332"/>
          </a:xfrm>
          <a:prstGeom prst="rect">
            <a:avLst/>
          </a:prstGeom>
        </p:spPr>
      </p:pic>
      <p:pic>
        <p:nvPicPr>
          <p:cNvPr id="8" name="Picture 7" descr="Screen Shot 2015-07-20 at 11.28.15 AM.png">
            <a:extLst>
              <a:ext uri="{FF2B5EF4-FFF2-40B4-BE49-F238E27FC236}">
                <a16:creationId xmlns:a16="http://schemas.microsoft.com/office/drawing/2014/main" id="{EC2C06EE-0DF2-844F-9677-461C09D26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0952" y="1269221"/>
            <a:ext cx="3373048" cy="2051828"/>
          </a:xfrm>
          <a:prstGeom prst="rect">
            <a:avLst/>
          </a:prstGeom>
        </p:spPr>
      </p:pic>
      <p:sp>
        <p:nvSpPr>
          <p:cNvPr id="10" name="Rectangle 9"/>
          <p:cNvSpPr/>
          <p:nvPr/>
        </p:nvSpPr>
        <p:spPr>
          <a:xfrm>
            <a:off x="2327384" y="4052074"/>
            <a:ext cx="1231527" cy="338554"/>
          </a:xfrm>
          <a:prstGeom prst="rect">
            <a:avLst/>
          </a:prstGeom>
        </p:spPr>
        <p:txBody>
          <a:bodyPr wrap="none">
            <a:spAutoFit/>
          </a:bodyPr>
          <a:lstStyle/>
          <a:p>
            <a:pPr>
              <a:buClr>
                <a:schemeClr val="tx2"/>
              </a:buClr>
            </a:pPr>
            <a:r>
              <a:rPr lang="en-US" sz="1600" dirty="0"/>
              <a:t>Jet Fuel Cost</a:t>
            </a:r>
          </a:p>
        </p:txBody>
      </p:sp>
      <p:sp>
        <p:nvSpPr>
          <p:cNvPr id="12" name="Rectangle 11"/>
          <p:cNvSpPr/>
          <p:nvPr/>
        </p:nvSpPr>
        <p:spPr>
          <a:xfrm>
            <a:off x="115046" y="3976885"/>
            <a:ext cx="8807812" cy="2549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26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pPr algn="l"/>
            <a:r>
              <a:rPr lang="en-US" sz="3600" b="1" dirty="0">
                <a:solidFill>
                  <a:schemeClr val="tx2"/>
                </a:solidFill>
              </a:rPr>
              <a:t>High-skilled workers at </a:t>
            </a:r>
            <a:r>
              <a:rPr lang="en-US" sz="3600" b="1" dirty="0">
                <a:solidFill>
                  <a:srgbClr val="FF0000"/>
                </a:solidFill>
              </a:rPr>
              <a:t>Virgin Atlantic</a:t>
            </a:r>
          </a:p>
        </p:txBody>
      </p:sp>
      <p:sp>
        <p:nvSpPr>
          <p:cNvPr id="3" name="Content Placeholder 2"/>
          <p:cNvSpPr>
            <a:spLocks noGrp="1"/>
          </p:cNvSpPr>
          <p:nvPr>
            <p:ph idx="1"/>
          </p:nvPr>
        </p:nvSpPr>
        <p:spPr>
          <a:xfrm>
            <a:off x="1854200" y="3321050"/>
            <a:ext cx="5435600" cy="622299"/>
          </a:xfrm>
        </p:spPr>
        <p:txBody>
          <a:bodyPr>
            <a:normAutofit/>
          </a:bodyPr>
          <a:lstStyle/>
          <a:p>
            <a:pPr marL="0" indent="0">
              <a:buClr>
                <a:schemeClr val="tx2"/>
              </a:buClr>
              <a:buNone/>
            </a:pPr>
            <a:r>
              <a:rPr lang="en-US" sz="2000" b="1" dirty="0">
                <a:solidFill>
                  <a:srgbClr val="1F497D"/>
                </a:solidFill>
              </a:rPr>
              <a:t>Why did </a:t>
            </a:r>
            <a:r>
              <a:rPr lang="en-US" sz="2000" b="1" dirty="0">
                <a:solidFill>
                  <a:srgbClr val="FF0000"/>
                </a:solidFill>
              </a:rPr>
              <a:t>Virgin Atlantic </a:t>
            </a:r>
            <a:r>
              <a:rPr lang="en-US" sz="2000" b="1" dirty="0">
                <a:solidFill>
                  <a:srgbClr val="1F497D"/>
                </a:solidFill>
              </a:rPr>
              <a:t>care about this?</a:t>
            </a:r>
          </a:p>
        </p:txBody>
      </p:sp>
      <p:pic>
        <p:nvPicPr>
          <p:cNvPr id="4" name="Picture 3" descr="euets_slide_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4" y="1310394"/>
            <a:ext cx="2032230" cy="1354820"/>
          </a:xfrm>
          <a:prstGeom prst="rect">
            <a:avLst/>
          </a:prstGeom>
        </p:spPr>
      </p:pic>
      <p:pic>
        <p:nvPicPr>
          <p:cNvPr id="5" name="Picture 4" descr="b017219366db4655b4502930bb73c0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14" y="1260158"/>
            <a:ext cx="2781300" cy="1454615"/>
          </a:xfrm>
          <a:prstGeom prst="rect">
            <a:avLst/>
          </a:prstGeom>
        </p:spPr>
      </p:pic>
      <p:pic>
        <p:nvPicPr>
          <p:cNvPr id="6" name="Picture 5" descr="6189448489_807e583563_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469" y="4421406"/>
            <a:ext cx="3156457" cy="2105332"/>
          </a:xfrm>
          <a:prstGeom prst="rect">
            <a:avLst/>
          </a:prstGeom>
        </p:spPr>
      </p:pic>
      <p:pic>
        <p:nvPicPr>
          <p:cNvPr id="7" name="Picture 6" descr="jet_fuel_pr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54" y="4421406"/>
            <a:ext cx="4713428" cy="2105332"/>
          </a:xfrm>
          <a:prstGeom prst="rect">
            <a:avLst/>
          </a:prstGeom>
        </p:spPr>
      </p:pic>
      <p:pic>
        <p:nvPicPr>
          <p:cNvPr id="8" name="Picture 7" descr="Screen Shot 2015-07-20 at 11.28.15 AM.png">
            <a:extLst>
              <a:ext uri="{FF2B5EF4-FFF2-40B4-BE49-F238E27FC236}">
                <a16:creationId xmlns:a16="http://schemas.microsoft.com/office/drawing/2014/main" id="{EC2C06EE-0DF2-844F-9677-461C09D26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0952" y="1269221"/>
            <a:ext cx="3373048" cy="2051828"/>
          </a:xfrm>
          <a:prstGeom prst="rect">
            <a:avLst/>
          </a:prstGeom>
        </p:spPr>
      </p:pic>
      <p:sp>
        <p:nvSpPr>
          <p:cNvPr id="10" name="Rectangle 9"/>
          <p:cNvSpPr/>
          <p:nvPr/>
        </p:nvSpPr>
        <p:spPr>
          <a:xfrm>
            <a:off x="2327384" y="4052074"/>
            <a:ext cx="1338828" cy="338554"/>
          </a:xfrm>
          <a:prstGeom prst="rect">
            <a:avLst/>
          </a:prstGeom>
        </p:spPr>
        <p:txBody>
          <a:bodyPr wrap="none">
            <a:spAutoFit/>
          </a:bodyPr>
          <a:lstStyle/>
          <a:p>
            <a:pPr>
              <a:buClr>
                <a:schemeClr val="tx2"/>
              </a:buClr>
            </a:pPr>
            <a:r>
              <a:rPr lang="en-US" sz="1600" dirty="0">
                <a:latin typeface="Palatino"/>
                <a:cs typeface="Palatino"/>
              </a:rPr>
              <a:t>Jet Fuel Cost</a:t>
            </a:r>
          </a:p>
        </p:txBody>
      </p:sp>
      <p:sp>
        <p:nvSpPr>
          <p:cNvPr id="12" name="Rectangle 11"/>
          <p:cNvSpPr/>
          <p:nvPr/>
        </p:nvSpPr>
        <p:spPr>
          <a:xfrm>
            <a:off x="5304299" y="4177754"/>
            <a:ext cx="3618558" cy="234898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3962602" y="4281696"/>
            <a:ext cx="62458" cy="68701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66212" y="4023865"/>
            <a:ext cx="888960" cy="307777"/>
          </a:xfrm>
          <a:prstGeom prst="rect">
            <a:avLst/>
          </a:prstGeom>
          <a:noFill/>
        </p:spPr>
        <p:txBody>
          <a:bodyPr wrap="none" rtlCol="0">
            <a:spAutoFit/>
          </a:bodyPr>
          <a:lstStyle/>
          <a:p>
            <a:r>
              <a:rPr lang="en-US" sz="1400" dirty="0">
                <a:latin typeface="Palatino"/>
                <a:cs typeface="Palatino"/>
              </a:rPr>
              <a:t>The Ask!</a:t>
            </a:r>
          </a:p>
        </p:txBody>
      </p:sp>
    </p:spTree>
    <p:extLst>
      <p:ext uri="{BB962C8B-B14F-4D97-AF65-F5344CB8AC3E}">
        <p14:creationId xmlns:p14="http://schemas.microsoft.com/office/powerpoint/2010/main" val="383169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normAutofit fontScale="90000"/>
          </a:bodyPr>
          <a:lstStyle/>
          <a:p>
            <a:pPr algn="l"/>
            <a:r>
              <a:rPr lang="en-US" sz="3600" b="1" dirty="0">
                <a:solidFill>
                  <a:schemeClr val="tx2"/>
                </a:solidFill>
              </a:rPr>
              <a:t>High-skilled workers at </a:t>
            </a:r>
            <a:r>
              <a:rPr lang="en-US" sz="3600" b="1" dirty="0">
                <a:solidFill>
                  <a:srgbClr val="FF0000"/>
                </a:solidFill>
              </a:rPr>
              <a:t>Virgin Atlantic</a:t>
            </a:r>
          </a:p>
        </p:txBody>
      </p:sp>
      <p:sp>
        <p:nvSpPr>
          <p:cNvPr id="3" name="Content Placeholder 2"/>
          <p:cNvSpPr>
            <a:spLocks noGrp="1"/>
          </p:cNvSpPr>
          <p:nvPr>
            <p:ph idx="1"/>
          </p:nvPr>
        </p:nvSpPr>
        <p:spPr>
          <a:xfrm>
            <a:off x="1854200" y="3321050"/>
            <a:ext cx="5435600" cy="622299"/>
          </a:xfrm>
        </p:spPr>
        <p:txBody>
          <a:bodyPr>
            <a:normAutofit/>
          </a:bodyPr>
          <a:lstStyle/>
          <a:p>
            <a:pPr marL="0" indent="0">
              <a:buClr>
                <a:schemeClr val="tx2"/>
              </a:buClr>
              <a:buNone/>
            </a:pPr>
            <a:r>
              <a:rPr lang="en-US" sz="2000" b="1" dirty="0">
                <a:solidFill>
                  <a:srgbClr val="1F497D"/>
                </a:solidFill>
              </a:rPr>
              <a:t>Why did </a:t>
            </a:r>
            <a:r>
              <a:rPr lang="en-US" sz="2000" b="1" dirty="0">
                <a:solidFill>
                  <a:srgbClr val="FF0000"/>
                </a:solidFill>
              </a:rPr>
              <a:t>Virgin Atlantic </a:t>
            </a:r>
            <a:r>
              <a:rPr lang="en-US" sz="2000" b="1" dirty="0">
                <a:solidFill>
                  <a:srgbClr val="1F497D"/>
                </a:solidFill>
              </a:rPr>
              <a:t>care about this?</a:t>
            </a:r>
          </a:p>
        </p:txBody>
      </p:sp>
      <p:pic>
        <p:nvPicPr>
          <p:cNvPr id="4" name="Picture 3" descr="euets_slide_4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4" y="1310394"/>
            <a:ext cx="2032230" cy="1354820"/>
          </a:xfrm>
          <a:prstGeom prst="rect">
            <a:avLst/>
          </a:prstGeom>
        </p:spPr>
      </p:pic>
      <p:pic>
        <p:nvPicPr>
          <p:cNvPr id="5" name="Picture 4" descr="b017219366db4655b4502930bb73c0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914" y="1260158"/>
            <a:ext cx="2781300" cy="1454615"/>
          </a:xfrm>
          <a:prstGeom prst="rect">
            <a:avLst/>
          </a:prstGeom>
        </p:spPr>
      </p:pic>
      <p:pic>
        <p:nvPicPr>
          <p:cNvPr id="6" name="Picture 5" descr="6189448489_807e583563_b.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4469" y="4421406"/>
            <a:ext cx="3156457" cy="2105332"/>
          </a:xfrm>
          <a:prstGeom prst="rect">
            <a:avLst/>
          </a:prstGeom>
        </p:spPr>
      </p:pic>
      <p:pic>
        <p:nvPicPr>
          <p:cNvPr id="7" name="Picture 6" descr="jet_fuel_pric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154" y="4421406"/>
            <a:ext cx="4713428" cy="2105332"/>
          </a:xfrm>
          <a:prstGeom prst="rect">
            <a:avLst/>
          </a:prstGeom>
        </p:spPr>
      </p:pic>
      <p:pic>
        <p:nvPicPr>
          <p:cNvPr id="8" name="Picture 7" descr="Screen Shot 2015-07-20 at 11.28.15 AM.png">
            <a:extLst>
              <a:ext uri="{FF2B5EF4-FFF2-40B4-BE49-F238E27FC236}">
                <a16:creationId xmlns:a16="http://schemas.microsoft.com/office/drawing/2014/main" id="{EC2C06EE-0DF2-844F-9677-461C09D26A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0952" y="1269221"/>
            <a:ext cx="3373048" cy="2051828"/>
          </a:xfrm>
          <a:prstGeom prst="rect">
            <a:avLst/>
          </a:prstGeom>
        </p:spPr>
      </p:pic>
      <p:sp>
        <p:nvSpPr>
          <p:cNvPr id="10" name="Rectangle 9"/>
          <p:cNvSpPr/>
          <p:nvPr/>
        </p:nvSpPr>
        <p:spPr>
          <a:xfrm>
            <a:off x="2327384" y="4052074"/>
            <a:ext cx="1338828" cy="338554"/>
          </a:xfrm>
          <a:prstGeom prst="rect">
            <a:avLst/>
          </a:prstGeom>
        </p:spPr>
        <p:txBody>
          <a:bodyPr wrap="none">
            <a:spAutoFit/>
          </a:bodyPr>
          <a:lstStyle/>
          <a:p>
            <a:pPr>
              <a:buClr>
                <a:schemeClr val="tx2"/>
              </a:buClr>
            </a:pPr>
            <a:r>
              <a:rPr lang="en-US" sz="1600" dirty="0">
                <a:latin typeface="Palatino"/>
                <a:cs typeface="Palatino"/>
              </a:rPr>
              <a:t>Jet Fuel Cost</a:t>
            </a:r>
          </a:p>
        </p:txBody>
      </p:sp>
      <p:cxnSp>
        <p:nvCxnSpPr>
          <p:cNvPr id="11" name="Straight Arrow Connector 10"/>
          <p:cNvCxnSpPr/>
          <p:nvPr/>
        </p:nvCxnSpPr>
        <p:spPr>
          <a:xfrm flipH="1">
            <a:off x="3962602" y="4281696"/>
            <a:ext cx="62458" cy="68701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66212" y="4023865"/>
            <a:ext cx="888960" cy="307777"/>
          </a:xfrm>
          <a:prstGeom prst="rect">
            <a:avLst/>
          </a:prstGeom>
          <a:noFill/>
        </p:spPr>
        <p:txBody>
          <a:bodyPr wrap="none" rtlCol="0">
            <a:spAutoFit/>
          </a:bodyPr>
          <a:lstStyle/>
          <a:p>
            <a:r>
              <a:rPr lang="en-US" sz="1400" dirty="0">
                <a:latin typeface="Palatino"/>
                <a:cs typeface="Palatino"/>
              </a:rPr>
              <a:t>The Ask!</a:t>
            </a:r>
          </a:p>
        </p:txBody>
      </p:sp>
    </p:spTree>
    <p:extLst>
      <p:ext uri="{BB962C8B-B14F-4D97-AF65-F5344CB8AC3E}">
        <p14:creationId xmlns:p14="http://schemas.microsoft.com/office/powerpoint/2010/main" val="332139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a:spLocks noGrp="1"/>
          </p:cNvSpPr>
          <p:nvPr>
            <p:ph idx="4294967295"/>
          </p:nvPr>
        </p:nvSpPr>
        <p:spPr>
          <a:xfrm>
            <a:off x="300428" y="1752600"/>
            <a:ext cx="2568575" cy="1495425"/>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ctr">
              <a:buNone/>
            </a:pPr>
            <a:r>
              <a:rPr lang="en-US" sz="1900" b="1" dirty="0">
                <a:solidFill>
                  <a:schemeClr val="accent2">
                    <a:lumMod val="75000"/>
                  </a:schemeClr>
                </a:solidFill>
                <a:latin typeface="Helvetica"/>
                <a:cs typeface="Helvetica"/>
              </a:rPr>
              <a:t>1. FUEL LOAD</a:t>
            </a:r>
          </a:p>
          <a:p>
            <a:pPr marL="114300" indent="0">
              <a:buNone/>
            </a:pPr>
            <a:endParaRPr lang="en-US" sz="800" dirty="0">
              <a:solidFill>
                <a:schemeClr val="tx1"/>
              </a:solidFill>
              <a:latin typeface="Helvetica"/>
              <a:cs typeface="Helvetica"/>
            </a:endParaRPr>
          </a:p>
          <a:p>
            <a:pPr marL="114300" indent="0" algn="ctr">
              <a:buNone/>
            </a:pPr>
            <a:r>
              <a:rPr lang="en-US" sz="1400" dirty="0">
                <a:solidFill>
                  <a:schemeClr val="tx1"/>
                </a:solidFill>
                <a:latin typeface="Helvetica"/>
                <a:cs typeface="Helvetica"/>
              </a:rPr>
              <a:t>Proportion of flights for which the </a:t>
            </a:r>
            <a:r>
              <a:rPr lang="en-US" sz="1400" dirty="0">
                <a:latin typeface="Helvetica"/>
                <a:cs typeface="Helvetica"/>
              </a:rPr>
              <a:t>correct fuel </a:t>
            </a:r>
            <a:r>
              <a:rPr lang="en-US" sz="1400" dirty="0">
                <a:solidFill>
                  <a:schemeClr val="tx1"/>
                </a:solidFill>
                <a:latin typeface="Helvetica"/>
                <a:cs typeface="Helvetica"/>
              </a:rPr>
              <a:t>calculation was completed and fuel load adjusted as necessary.</a:t>
            </a:r>
          </a:p>
        </p:txBody>
      </p:sp>
      <p:sp>
        <p:nvSpPr>
          <p:cNvPr id="5" name="Content Placeholder 10"/>
          <p:cNvSpPr txBox="1">
            <a:spLocks/>
          </p:cNvSpPr>
          <p:nvPr/>
        </p:nvSpPr>
        <p:spPr>
          <a:xfrm>
            <a:off x="3193383" y="1752600"/>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chemeClr val="accent2">
                    <a:lumMod val="75000"/>
                  </a:schemeClr>
                </a:solidFill>
                <a:latin typeface="Helvetica"/>
                <a:cs typeface="Helvetica"/>
              </a:rPr>
              <a:t>2. EFFICIENT FLIGHT</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350" dirty="0">
                <a:solidFill>
                  <a:srgbClr val="000000"/>
                </a:solidFill>
                <a:latin typeface="Helvetica"/>
                <a:cs typeface="Helvetica"/>
              </a:rPr>
              <a:t>Proportion of flights for which actual fuel use is </a:t>
            </a:r>
            <a:r>
              <a:rPr lang="en-US" sz="1350" i="1" dirty="0">
                <a:solidFill>
                  <a:srgbClr val="000000"/>
                </a:solidFill>
                <a:latin typeface="Helvetica"/>
                <a:cs typeface="Helvetica"/>
              </a:rPr>
              <a:t>less</a:t>
            </a:r>
            <a:r>
              <a:rPr lang="en-US" sz="1350" dirty="0">
                <a:solidFill>
                  <a:srgbClr val="000000"/>
                </a:solidFill>
                <a:latin typeface="Helvetica"/>
                <a:cs typeface="Helvetica"/>
              </a:rPr>
              <a:t> than planned fuel use (e.g., optimised speed, altitude, etc.).</a:t>
            </a:r>
          </a:p>
        </p:txBody>
      </p:sp>
      <p:sp>
        <p:nvSpPr>
          <p:cNvPr id="6" name="Content Placeholder 10"/>
          <p:cNvSpPr txBox="1">
            <a:spLocks/>
          </p:cNvSpPr>
          <p:nvPr/>
        </p:nvSpPr>
        <p:spPr>
          <a:xfrm>
            <a:off x="6079276" y="1752625"/>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rgbClr val="953735"/>
                </a:solidFill>
                <a:latin typeface="Helvetica"/>
                <a:cs typeface="Helvetica"/>
              </a:rPr>
              <a:t>3. TAXI-IN</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400" dirty="0">
                <a:solidFill>
                  <a:srgbClr val="000000"/>
                </a:solidFill>
                <a:latin typeface="Helvetica"/>
                <a:cs typeface="Helvetica"/>
              </a:rPr>
              <a:t>Proportion of flights for which at least one engine was shut off during taxi in.</a:t>
            </a:r>
          </a:p>
        </p:txBody>
      </p:sp>
      <p:pic>
        <p:nvPicPr>
          <p:cNvPr id="8" name="Picture 7"/>
          <p:cNvPicPr>
            <a:picLocks noChangeAspect="1"/>
          </p:cNvPicPr>
          <p:nvPr/>
        </p:nvPicPr>
        <p:blipFill>
          <a:blip r:embed="rId3"/>
          <a:stretch>
            <a:fillRect/>
          </a:stretch>
        </p:blipFill>
        <p:spPr>
          <a:xfrm>
            <a:off x="467117" y="3582193"/>
            <a:ext cx="2229811" cy="2971800"/>
          </a:xfrm>
          <a:prstGeom prst="rect">
            <a:avLst/>
          </a:prstGeom>
          <a:ln>
            <a:noFill/>
          </a:ln>
        </p:spPr>
      </p:pic>
      <p:pic>
        <p:nvPicPr>
          <p:cNvPr id="10" name="Picture 9"/>
          <p:cNvPicPr>
            <a:picLocks noChangeAspect="1"/>
          </p:cNvPicPr>
          <p:nvPr/>
        </p:nvPicPr>
        <p:blipFill>
          <a:blip r:embed="rId4"/>
          <a:stretch>
            <a:fillRect/>
          </a:stretch>
        </p:blipFill>
        <p:spPr>
          <a:xfrm>
            <a:off x="3072656" y="4220888"/>
            <a:ext cx="2808312" cy="1557736"/>
          </a:xfrm>
          <a:prstGeom prst="rect">
            <a:avLst/>
          </a:prstGeom>
          <a:ln>
            <a:noFill/>
          </a:ln>
        </p:spPr>
      </p:pic>
      <p:pic>
        <p:nvPicPr>
          <p:cNvPr id="3" name="Picture 2"/>
          <p:cNvPicPr>
            <a:picLocks noChangeAspect="1"/>
          </p:cNvPicPr>
          <p:nvPr/>
        </p:nvPicPr>
        <p:blipFill>
          <a:blip r:embed="rId5"/>
          <a:stretch>
            <a:fillRect/>
          </a:stretch>
        </p:blipFill>
        <p:spPr>
          <a:xfrm>
            <a:off x="6062343" y="4085424"/>
            <a:ext cx="2804035" cy="1824312"/>
          </a:xfrm>
          <a:prstGeom prst="rect">
            <a:avLst/>
          </a:prstGeom>
          <a:ln>
            <a:solidFill>
              <a:srgbClr val="FFFFFF"/>
            </a:solidFill>
          </a:ln>
        </p:spPr>
      </p:pic>
      <p:sp>
        <p:nvSpPr>
          <p:cNvPr id="7" name="TextBox 6"/>
          <p:cNvSpPr txBox="1"/>
          <p:nvPr/>
        </p:nvSpPr>
        <p:spPr>
          <a:xfrm>
            <a:off x="300428" y="602826"/>
            <a:ext cx="4802918" cy="584775"/>
          </a:xfrm>
          <a:prstGeom prst="rect">
            <a:avLst/>
          </a:prstGeom>
          <a:noFill/>
        </p:spPr>
        <p:txBody>
          <a:bodyPr wrap="none" rtlCol="0">
            <a:spAutoFit/>
          </a:bodyPr>
          <a:lstStyle/>
          <a:p>
            <a:r>
              <a:rPr lang="en-US" sz="3200" b="1" dirty="0">
                <a:solidFill>
                  <a:schemeClr val="tx2"/>
                </a:solidFill>
                <a:latin typeface="PingFang TC" panose="020B0400000000000000" pitchFamily="34" charset="-120"/>
                <a:ea typeface="PingFang TC" panose="020B0400000000000000" pitchFamily="34" charset="-120"/>
                <a:cs typeface="Helvetica"/>
              </a:rPr>
              <a:t>Captains’ Fuel Margins</a:t>
            </a:r>
          </a:p>
        </p:txBody>
      </p:sp>
      <p:sp>
        <p:nvSpPr>
          <p:cNvPr id="9" name="Rectangle 8"/>
          <p:cNvSpPr/>
          <p:nvPr/>
        </p:nvSpPr>
        <p:spPr>
          <a:xfrm>
            <a:off x="211660" y="1581417"/>
            <a:ext cx="8711198" cy="4972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44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latin typeface="PingFang TC" panose="020B0400000000000000" pitchFamily="34" charset="-120"/>
                <a:ea typeface="PingFang TC" panose="020B0400000000000000" pitchFamily="34" charset="-120"/>
              </a:rPr>
              <a:t>Motivation</a:t>
            </a:r>
          </a:p>
        </p:txBody>
      </p:sp>
      <p:sp>
        <p:nvSpPr>
          <p:cNvPr id="3" name="Content Placeholder 2"/>
          <p:cNvSpPr>
            <a:spLocks noGrp="1"/>
          </p:cNvSpPr>
          <p:nvPr>
            <p:ph idx="1"/>
          </p:nvPr>
        </p:nvSpPr>
        <p:spPr>
          <a:xfrm>
            <a:off x="457200" y="1659467"/>
            <a:ext cx="8229600" cy="4525963"/>
          </a:xfrm>
        </p:spPr>
        <p:txBody>
          <a:bodyPr>
            <a:normAutofit/>
          </a:bodyPr>
          <a:lstStyle/>
          <a:p>
            <a:pPr marL="0" indent="0">
              <a:buClr>
                <a:schemeClr val="tx2"/>
              </a:buClr>
              <a:buNone/>
            </a:pPr>
            <a:r>
              <a:rPr lang="en-US" sz="2000" dirty="0">
                <a:latin typeface="PingFang TC" panose="020B0400000000000000" pitchFamily="34" charset="-120"/>
                <a:ea typeface="PingFang TC" panose="020B0400000000000000" pitchFamily="34" charset="-120"/>
              </a:rPr>
              <a:t>Management practices correlated with a range of important company-level outcome metrics (Bloom &amp; Van </a:t>
            </a:r>
            <a:r>
              <a:rPr lang="en-US" sz="2000" dirty="0" err="1">
                <a:latin typeface="PingFang TC" panose="020B0400000000000000" pitchFamily="34" charset="-120"/>
                <a:ea typeface="PingFang TC" panose="020B0400000000000000" pitchFamily="34" charset="-120"/>
              </a:rPr>
              <a:t>Reenen</a:t>
            </a:r>
            <a:r>
              <a:rPr lang="en-US" sz="2000" dirty="0">
                <a:latin typeface="PingFang TC" panose="020B0400000000000000" pitchFamily="34" charset="-120"/>
                <a:ea typeface="PingFang TC" panose="020B0400000000000000" pitchFamily="34" charset="-120"/>
              </a:rPr>
              <a:t>, 2007)</a:t>
            </a:r>
          </a:p>
          <a:p>
            <a:pPr marL="0" indent="0">
              <a:buClr>
                <a:schemeClr val="tx2"/>
              </a:buClr>
              <a:buNone/>
            </a:pPr>
            <a:endParaRPr lang="en-US" sz="2000" dirty="0"/>
          </a:p>
          <a:p>
            <a:pPr marL="0" indent="0">
              <a:buClr>
                <a:schemeClr val="tx2"/>
              </a:buClr>
              <a:buNone/>
            </a:pPr>
            <a:r>
              <a:rPr lang="en-US" sz="2000" dirty="0">
                <a:latin typeface="PingFang TC" panose="020B0400000000000000" pitchFamily="34" charset="-120"/>
                <a:ea typeface="PingFang TC" panose="020B0400000000000000" pitchFamily="34" charset="-120"/>
              </a:rPr>
              <a:t>Recent field experiments have shown that management practices cause changes in outcomes (Bloom et al., 2013; Bruhn et al., 2018)</a:t>
            </a:r>
          </a:p>
          <a:p>
            <a:pPr lvl="1">
              <a:buClr>
                <a:schemeClr val="tx2"/>
              </a:buClr>
            </a:pPr>
            <a:r>
              <a:rPr lang="en-US" sz="1600" dirty="0"/>
              <a:t>Non-experimental variation (Bender et al., 2018; Bloom et al., 2018; </a:t>
            </a:r>
            <a:r>
              <a:rPr lang="en-US" sz="1600" dirty="0" err="1"/>
              <a:t>Giorchelli</a:t>
            </a:r>
            <a:r>
              <a:rPr lang="en-US" sz="1600" dirty="0"/>
              <a:t>, 2016) </a:t>
            </a:r>
            <a:endParaRPr lang="en-US" sz="1600" dirty="0">
              <a:latin typeface="PingFang TC" panose="020B0400000000000000" pitchFamily="34" charset="-120"/>
              <a:ea typeface="PingFang TC" panose="020B0400000000000000" pitchFamily="34" charset="-120"/>
            </a:endParaRPr>
          </a:p>
          <a:p>
            <a:pPr marL="0" indent="0">
              <a:buClr>
                <a:schemeClr val="tx2"/>
              </a:buClr>
              <a:buNone/>
            </a:pPr>
            <a:endParaRPr lang="en-US" sz="2000" dirty="0">
              <a:latin typeface="PingFang TC" panose="020B0400000000000000" pitchFamily="34" charset="-120"/>
              <a:ea typeface="PingFang TC" panose="020B0400000000000000" pitchFamily="34" charset="-120"/>
            </a:endParaRPr>
          </a:p>
          <a:p>
            <a:pPr marL="0" indent="0">
              <a:buClr>
                <a:schemeClr val="tx2"/>
              </a:buClr>
              <a:buNone/>
            </a:pPr>
            <a:r>
              <a:rPr lang="en-US" sz="2000" dirty="0">
                <a:latin typeface="PingFang TC" panose="020B0400000000000000" pitchFamily="34" charset="-120"/>
                <a:ea typeface="PingFang TC" panose="020B0400000000000000" pitchFamily="34" charset="-120"/>
              </a:rPr>
              <a:t>The focus in these experiments have generally focused on:</a:t>
            </a:r>
          </a:p>
          <a:p>
            <a:pPr>
              <a:buClr>
                <a:schemeClr val="tx2"/>
              </a:buClr>
            </a:pPr>
            <a:r>
              <a:rPr lang="en-US" sz="2000" dirty="0">
                <a:latin typeface="PingFang TC" panose="020B0400000000000000" pitchFamily="34" charset="-120"/>
                <a:ea typeface="PingFang TC" panose="020B0400000000000000" pitchFamily="34" charset="-120"/>
              </a:rPr>
              <a:t>developing world markets and/or low-skilled labor</a:t>
            </a:r>
          </a:p>
          <a:p>
            <a:pPr>
              <a:buClr>
                <a:schemeClr val="tx2"/>
              </a:buClr>
            </a:pPr>
            <a:r>
              <a:rPr lang="en-US" sz="2000" dirty="0">
                <a:latin typeface="PingFang TC" panose="020B0400000000000000" pitchFamily="34" charset="-120"/>
                <a:ea typeface="PingFang TC" panose="020B0400000000000000" pitchFamily="34" charset="-120"/>
              </a:rPr>
              <a:t>“</a:t>
            </a:r>
            <a:r>
              <a:rPr lang="en-US" sz="2000" i="1" dirty="0">
                <a:latin typeface="PingFang TC" panose="020B0400000000000000" pitchFamily="34" charset="-120"/>
                <a:ea typeface="PingFang TC" panose="020B0400000000000000" pitchFamily="34" charset="-120"/>
              </a:rPr>
              <a:t>everything but the kitchen sink</a:t>
            </a:r>
            <a:r>
              <a:rPr lang="en-US" sz="2000" dirty="0">
                <a:latin typeface="PingFang TC" panose="020B0400000000000000" pitchFamily="34" charset="-120"/>
                <a:ea typeface="PingFang TC" panose="020B0400000000000000" pitchFamily="34" charset="-120"/>
              </a:rPr>
              <a:t>” approach to MPs</a:t>
            </a:r>
          </a:p>
          <a:p>
            <a:pPr marL="0" indent="0">
              <a:buClr>
                <a:schemeClr val="tx2"/>
              </a:buClr>
              <a:buNone/>
            </a:pPr>
            <a:endParaRPr lang="en-US" sz="2400" dirty="0"/>
          </a:p>
        </p:txBody>
      </p:sp>
      <p:sp>
        <p:nvSpPr>
          <p:cNvPr id="4" name="Rectangle 3"/>
          <p:cNvSpPr/>
          <p:nvPr/>
        </p:nvSpPr>
        <p:spPr>
          <a:xfrm>
            <a:off x="336188" y="2652300"/>
            <a:ext cx="8442052" cy="30383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a:spLocks noGrp="1"/>
          </p:cNvSpPr>
          <p:nvPr>
            <p:ph idx="4294967295"/>
          </p:nvPr>
        </p:nvSpPr>
        <p:spPr>
          <a:xfrm>
            <a:off x="300428" y="1752600"/>
            <a:ext cx="2568575" cy="1495425"/>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ctr">
              <a:buNone/>
            </a:pPr>
            <a:r>
              <a:rPr lang="en-US" sz="1900" b="1" dirty="0">
                <a:solidFill>
                  <a:schemeClr val="accent2">
                    <a:lumMod val="75000"/>
                  </a:schemeClr>
                </a:solidFill>
                <a:latin typeface="Helvetica"/>
                <a:cs typeface="Helvetica"/>
              </a:rPr>
              <a:t>1. FUEL LOAD</a:t>
            </a:r>
          </a:p>
          <a:p>
            <a:pPr marL="114300" indent="0">
              <a:buNone/>
            </a:pPr>
            <a:endParaRPr lang="en-US" sz="800" dirty="0">
              <a:solidFill>
                <a:schemeClr val="tx1"/>
              </a:solidFill>
              <a:latin typeface="Helvetica"/>
              <a:cs typeface="Helvetica"/>
            </a:endParaRPr>
          </a:p>
          <a:p>
            <a:pPr marL="114300" indent="0" algn="ctr">
              <a:buNone/>
            </a:pPr>
            <a:r>
              <a:rPr lang="en-US" sz="1400" dirty="0">
                <a:solidFill>
                  <a:schemeClr val="tx1"/>
                </a:solidFill>
                <a:latin typeface="Helvetica"/>
                <a:cs typeface="Helvetica"/>
              </a:rPr>
              <a:t>Proportion of flights for which the </a:t>
            </a:r>
            <a:r>
              <a:rPr lang="en-US" sz="1400" dirty="0">
                <a:latin typeface="Helvetica"/>
                <a:cs typeface="Helvetica"/>
              </a:rPr>
              <a:t>correct fuel </a:t>
            </a:r>
            <a:r>
              <a:rPr lang="en-US" sz="1400" dirty="0">
                <a:solidFill>
                  <a:schemeClr val="tx1"/>
                </a:solidFill>
                <a:latin typeface="Helvetica"/>
                <a:cs typeface="Helvetica"/>
              </a:rPr>
              <a:t>calculation was completed and fuel load adjusted as necessary.</a:t>
            </a:r>
          </a:p>
        </p:txBody>
      </p:sp>
      <p:sp>
        <p:nvSpPr>
          <p:cNvPr id="5" name="Content Placeholder 10"/>
          <p:cNvSpPr txBox="1">
            <a:spLocks/>
          </p:cNvSpPr>
          <p:nvPr/>
        </p:nvSpPr>
        <p:spPr>
          <a:xfrm>
            <a:off x="3193383" y="1752600"/>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chemeClr val="accent2">
                    <a:lumMod val="75000"/>
                  </a:schemeClr>
                </a:solidFill>
                <a:latin typeface="Helvetica"/>
                <a:cs typeface="Helvetica"/>
              </a:rPr>
              <a:t>2. EFFICIENT FLIGHT</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350" dirty="0">
                <a:solidFill>
                  <a:srgbClr val="000000"/>
                </a:solidFill>
                <a:latin typeface="Helvetica"/>
                <a:cs typeface="Helvetica"/>
              </a:rPr>
              <a:t>Proportion of flights for which actual fuel use is </a:t>
            </a:r>
            <a:r>
              <a:rPr lang="en-US" sz="1350" i="1" dirty="0">
                <a:solidFill>
                  <a:srgbClr val="000000"/>
                </a:solidFill>
                <a:latin typeface="Helvetica"/>
                <a:cs typeface="Helvetica"/>
              </a:rPr>
              <a:t>less</a:t>
            </a:r>
            <a:r>
              <a:rPr lang="en-US" sz="1350" dirty="0">
                <a:solidFill>
                  <a:srgbClr val="000000"/>
                </a:solidFill>
                <a:latin typeface="Helvetica"/>
                <a:cs typeface="Helvetica"/>
              </a:rPr>
              <a:t> than planned fuel use (e.g., optimised speed, altitude, etc.).</a:t>
            </a:r>
          </a:p>
        </p:txBody>
      </p:sp>
      <p:sp>
        <p:nvSpPr>
          <p:cNvPr id="6" name="Content Placeholder 10"/>
          <p:cNvSpPr txBox="1">
            <a:spLocks/>
          </p:cNvSpPr>
          <p:nvPr/>
        </p:nvSpPr>
        <p:spPr>
          <a:xfrm>
            <a:off x="6079276" y="1752625"/>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rgbClr val="953735"/>
                </a:solidFill>
                <a:latin typeface="Helvetica"/>
                <a:cs typeface="Helvetica"/>
              </a:rPr>
              <a:t>3. TAXI-IN</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400" dirty="0">
                <a:solidFill>
                  <a:srgbClr val="000000"/>
                </a:solidFill>
                <a:latin typeface="Helvetica"/>
                <a:cs typeface="Helvetica"/>
              </a:rPr>
              <a:t>Proportion of flights for which at least one engine was shut off during taxi in.</a:t>
            </a:r>
          </a:p>
        </p:txBody>
      </p:sp>
      <p:pic>
        <p:nvPicPr>
          <p:cNvPr id="8" name="Picture 7"/>
          <p:cNvPicPr>
            <a:picLocks noChangeAspect="1"/>
          </p:cNvPicPr>
          <p:nvPr/>
        </p:nvPicPr>
        <p:blipFill>
          <a:blip r:embed="rId3"/>
          <a:stretch>
            <a:fillRect/>
          </a:stretch>
        </p:blipFill>
        <p:spPr>
          <a:xfrm>
            <a:off x="467117" y="3582193"/>
            <a:ext cx="2229811" cy="2971800"/>
          </a:xfrm>
          <a:prstGeom prst="rect">
            <a:avLst/>
          </a:prstGeom>
          <a:ln>
            <a:noFill/>
          </a:ln>
        </p:spPr>
      </p:pic>
      <p:pic>
        <p:nvPicPr>
          <p:cNvPr id="10" name="Picture 9"/>
          <p:cNvPicPr>
            <a:picLocks noChangeAspect="1"/>
          </p:cNvPicPr>
          <p:nvPr/>
        </p:nvPicPr>
        <p:blipFill>
          <a:blip r:embed="rId4"/>
          <a:stretch>
            <a:fillRect/>
          </a:stretch>
        </p:blipFill>
        <p:spPr>
          <a:xfrm>
            <a:off x="3072656" y="4220888"/>
            <a:ext cx="2808312" cy="1557736"/>
          </a:xfrm>
          <a:prstGeom prst="rect">
            <a:avLst/>
          </a:prstGeom>
          <a:ln>
            <a:noFill/>
          </a:ln>
        </p:spPr>
      </p:pic>
      <p:pic>
        <p:nvPicPr>
          <p:cNvPr id="3" name="Picture 2"/>
          <p:cNvPicPr>
            <a:picLocks noChangeAspect="1"/>
          </p:cNvPicPr>
          <p:nvPr/>
        </p:nvPicPr>
        <p:blipFill>
          <a:blip r:embed="rId5"/>
          <a:stretch>
            <a:fillRect/>
          </a:stretch>
        </p:blipFill>
        <p:spPr>
          <a:xfrm>
            <a:off x="6062343" y="4085424"/>
            <a:ext cx="2804035" cy="1824312"/>
          </a:xfrm>
          <a:prstGeom prst="rect">
            <a:avLst/>
          </a:prstGeom>
          <a:ln>
            <a:solidFill>
              <a:srgbClr val="FFFFFF"/>
            </a:solidFill>
          </a:ln>
        </p:spPr>
      </p:pic>
      <p:sp>
        <p:nvSpPr>
          <p:cNvPr id="7" name="TextBox 6"/>
          <p:cNvSpPr txBox="1"/>
          <p:nvPr/>
        </p:nvSpPr>
        <p:spPr>
          <a:xfrm>
            <a:off x="300428" y="602826"/>
            <a:ext cx="4802918" cy="584775"/>
          </a:xfrm>
          <a:prstGeom prst="rect">
            <a:avLst/>
          </a:prstGeom>
          <a:noFill/>
        </p:spPr>
        <p:txBody>
          <a:bodyPr wrap="none" rtlCol="0">
            <a:spAutoFit/>
          </a:bodyPr>
          <a:lstStyle/>
          <a:p>
            <a:r>
              <a:rPr lang="en-US" sz="3200" b="1" dirty="0">
                <a:solidFill>
                  <a:schemeClr val="tx2"/>
                </a:solidFill>
                <a:latin typeface="PingFang TC" panose="020B0400000000000000" pitchFamily="34" charset="-120"/>
                <a:ea typeface="PingFang TC" panose="020B0400000000000000" pitchFamily="34" charset="-120"/>
                <a:cs typeface="Helvetica"/>
              </a:rPr>
              <a:t>Captains’ Fuel Margins</a:t>
            </a:r>
          </a:p>
        </p:txBody>
      </p:sp>
      <p:sp>
        <p:nvSpPr>
          <p:cNvPr id="9" name="Rectangle 8"/>
          <p:cNvSpPr/>
          <p:nvPr/>
        </p:nvSpPr>
        <p:spPr>
          <a:xfrm>
            <a:off x="3072656" y="1581418"/>
            <a:ext cx="5850202" cy="4945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89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a:spLocks noGrp="1"/>
          </p:cNvSpPr>
          <p:nvPr>
            <p:ph idx="4294967295"/>
          </p:nvPr>
        </p:nvSpPr>
        <p:spPr>
          <a:xfrm>
            <a:off x="300428" y="1752600"/>
            <a:ext cx="2568575" cy="1495425"/>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ctr">
              <a:buNone/>
            </a:pPr>
            <a:r>
              <a:rPr lang="en-US" sz="1900" b="1" dirty="0">
                <a:solidFill>
                  <a:schemeClr val="accent2">
                    <a:lumMod val="75000"/>
                  </a:schemeClr>
                </a:solidFill>
                <a:latin typeface="Helvetica"/>
                <a:cs typeface="Helvetica"/>
              </a:rPr>
              <a:t>1. FUEL LOAD</a:t>
            </a:r>
          </a:p>
          <a:p>
            <a:pPr marL="114300" indent="0">
              <a:buNone/>
            </a:pPr>
            <a:endParaRPr lang="en-US" sz="800" dirty="0">
              <a:solidFill>
                <a:schemeClr val="tx1"/>
              </a:solidFill>
              <a:latin typeface="Helvetica"/>
              <a:cs typeface="Helvetica"/>
            </a:endParaRPr>
          </a:p>
          <a:p>
            <a:pPr marL="114300" indent="0" algn="ctr">
              <a:buNone/>
            </a:pPr>
            <a:r>
              <a:rPr lang="en-US" sz="1400" dirty="0">
                <a:solidFill>
                  <a:schemeClr val="tx1"/>
                </a:solidFill>
                <a:latin typeface="Helvetica"/>
                <a:cs typeface="Helvetica"/>
              </a:rPr>
              <a:t>Proportion of flights for which the </a:t>
            </a:r>
            <a:r>
              <a:rPr lang="en-US" sz="1400" dirty="0">
                <a:latin typeface="Helvetica"/>
                <a:cs typeface="Helvetica"/>
              </a:rPr>
              <a:t>correct fuel </a:t>
            </a:r>
            <a:r>
              <a:rPr lang="en-US" sz="1400" dirty="0">
                <a:solidFill>
                  <a:schemeClr val="tx1"/>
                </a:solidFill>
                <a:latin typeface="Helvetica"/>
                <a:cs typeface="Helvetica"/>
              </a:rPr>
              <a:t>calculation was completed and fuel load adjusted as necessary.</a:t>
            </a:r>
          </a:p>
        </p:txBody>
      </p:sp>
      <p:sp>
        <p:nvSpPr>
          <p:cNvPr id="5" name="Content Placeholder 10"/>
          <p:cNvSpPr txBox="1">
            <a:spLocks/>
          </p:cNvSpPr>
          <p:nvPr/>
        </p:nvSpPr>
        <p:spPr>
          <a:xfrm>
            <a:off x="3193383" y="1752600"/>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chemeClr val="accent2">
                    <a:lumMod val="75000"/>
                  </a:schemeClr>
                </a:solidFill>
                <a:latin typeface="Helvetica"/>
                <a:cs typeface="Helvetica"/>
              </a:rPr>
              <a:t>2. EFFICIENT FLIGHT</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350" dirty="0">
                <a:solidFill>
                  <a:srgbClr val="000000"/>
                </a:solidFill>
                <a:latin typeface="Helvetica"/>
                <a:cs typeface="Helvetica"/>
              </a:rPr>
              <a:t>Proportion of flights for which actual fuel use is </a:t>
            </a:r>
            <a:r>
              <a:rPr lang="en-US" sz="1350" i="1" dirty="0">
                <a:solidFill>
                  <a:srgbClr val="000000"/>
                </a:solidFill>
                <a:latin typeface="Helvetica"/>
                <a:cs typeface="Helvetica"/>
              </a:rPr>
              <a:t>less</a:t>
            </a:r>
            <a:r>
              <a:rPr lang="en-US" sz="1350" dirty="0">
                <a:solidFill>
                  <a:srgbClr val="000000"/>
                </a:solidFill>
                <a:latin typeface="Helvetica"/>
                <a:cs typeface="Helvetica"/>
              </a:rPr>
              <a:t> than planned fuel use (e.g., optimised speed, altitude, etc.).</a:t>
            </a:r>
          </a:p>
        </p:txBody>
      </p:sp>
      <p:sp>
        <p:nvSpPr>
          <p:cNvPr id="6" name="Content Placeholder 10"/>
          <p:cNvSpPr txBox="1">
            <a:spLocks/>
          </p:cNvSpPr>
          <p:nvPr/>
        </p:nvSpPr>
        <p:spPr>
          <a:xfrm>
            <a:off x="6079276" y="1752625"/>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rgbClr val="953735"/>
                </a:solidFill>
                <a:latin typeface="Helvetica"/>
                <a:cs typeface="Helvetica"/>
              </a:rPr>
              <a:t>3. TAXI-IN</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400" dirty="0">
                <a:solidFill>
                  <a:srgbClr val="000000"/>
                </a:solidFill>
                <a:latin typeface="Helvetica"/>
                <a:cs typeface="Helvetica"/>
              </a:rPr>
              <a:t>Proportion of flights for which at least one engine was shut off during taxi in.</a:t>
            </a:r>
          </a:p>
        </p:txBody>
      </p:sp>
      <p:pic>
        <p:nvPicPr>
          <p:cNvPr id="8" name="Picture 7"/>
          <p:cNvPicPr>
            <a:picLocks noChangeAspect="1"/>
          </p:cNvPicPr>
          <p:nvPr/>
        </p:nvPicPr>
        <p:blipFill>
          <a:blip r:embed="rId3"/>
          <a:stretch>
            <a:fillRect/>
          </a:stretch>
        </p:blipFill>
        <p:spPr>
          <a:xfrm>
            <a:off x="467117" y="3582193"/>
            <a:ext cx="2229811" cy="2971800"/>
          </a:xfrm>
          <a:prstGeom prst="rect">
            <a:avLst/>
          </a:prstGeom>
          <a:ln>
            <a:noFill/>
          </a:ln>
        </p:spPr>
      </p:pic>
      <p:pic>
        <p:nvPicPr>
          <p:cNvPr id="10" name="Picture 9"/>
          <p:cNvPicPr>
            <a:picLocks noChangeAspect="1"/>
          </p:cNvPicPr>
          <p:nvPr/>
        </p:nvPicPr>
        <p:blipFill>
          <a:blip r:embed="rId4"/>
          <a:stretch>
            <a:fillRect/>
          </a:stretch>
        </p:blipFill>
        <p:spPr>
          <a:xfrm>
            <a:off x="3072656" y="4220888"/>
            <a:ext cx="2808312" cy="1557736"/>
          </a:xfrm>
          <a:prstGeom prst="rect">
            <a:avLst/>
          </a:prstGeom>
          <a:ln>
            <a:noFill/>
          </a:ln>
        </p:spPr>
      </p:pic>
      <p:pic>
        <p:nvPicPr>
          <p:cNvPr id="3" name="Picture 2"/>
          <p:cNvPicPr>
            <a:picLocks noChangeAspect="1"/>
          </p:cNvPicPr>
          <p:nvPr/>
        </p:nvPicPr>
        <p:blipFill>
          <a:blip r:embed="rId5"/>
          <a:stretch>
            <a:fillRect/>
          </a:stretch>
        </p:blipFill>
        <p:spPr>
          <a:xfrm>
            <a:off x="6062343" y="4085424"/>
            <a:ext cx="2804035" cy="1824312"/>
          </a:xfrm>
          <a:prstGeom prst="rect">
            <a:avLst/>
          </a:prstGeom>
          <a:ln>
            <a:solidFill>
              <a:srgbClr val="FFFFFF"/>
            </a:solidFill>
          </a:ln>
        </p:spPr>
      </p:pic>
      <p:sp>
        <p:nvSpPr>
          <p:cNvPr id="7" name="TextBox 6"/>
          <p:cNvSpPr txBox="1"/>
          <p:nvPr/>
        </p:nvSpPr>
        <p:spPr>
          <a:xfrm>
            <a:off x="300428" y="602826"/>
            <a:ext cx="4802918" cy="584775"/>
          </a:xfrm>
          <a:prstGeom prst="rect">
            <a:avLst/>
          </a:prstGeom>
          <a:noFill/>
        </p:spPr>
        <p:txBody>
          <a:bodyPr wrap="none" rtlCol="0">
            <a:spAutoFit/>
          </a:bodyPr>
          <a:lstStyle/>
          <a:p>
            <a:r>
              <a:rPr lang="en-US" sz="3200" b="1" dirty="0">
                <a:solidFill>
                  <a:schemeClr val="tx2"/>
                </a:solidFill>
                <a:latin typeface="PingFang TC" panose="020B0400000000000000" pitchFamily="34" charset="-120"/>
                <a:ea typeface="PingFang TC" panose="020B0400000000000000" pitchFamily="34" charset="-120"/>
                <a:cs typeface="Helvetica"/>
              </a:rPr>
              <a:t>Captains’ Fuel Margins</a:t>
            </a:r>
          </a:p>
        </p:txBody>
      </p:sp>
      <p:sp>
        <p:nvSpPr>
          <p:cNvPr id="9" name="Rectangle 8"/>
          <p:cNvSpPr/>
          <p:nvPr/>
        </p:nvSpPr>
        <p:spPr>
          <a:xfrm>
            <a:off x="5880968" y="1581418"/>
            <a:ext cx="3041890" cy="4945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a:spLocks noGrp="1"/>
          </p:cNvSpPr>
          <p:nvPr>
            <p:ph idx="4294967295"/>
          </p:nvPr>
        </p:nvSpPr>
        <p:spPr>
          <a:xfrm>
            <a:off x="300428" y="1752600"/>
            <a:ext cx="2568575" cy="1495425"/>
          </a:xfrm>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gn="ctr">
              <a:buNone/>
            </a:pPr>
            <a:r>
              <a:rPr lang="en-US" sz="1900" b="1" dirty="0">
                <a:solidFill>
                  <a:schemeClr val="accent2">
                    <a:lumMod val="75000"/>
                  </a:schemeClr>
                </a:solidFill>
                <a:latin typeface="Helvetica"/>
                <a:cs typeface="Helvetica"/>
              </a:rPr>
              <a:t>1. FUEL LOAD</a:t>
            </a:r>
          </a:p>
          <a:p>
            <a:pPr marL="114300" indent="0">
              <a:buNone/>
            </a:pPr>
            <a:endParaRPr lang="en-US" sz="800" dirty="0">
              <a:solidFill>
                <a:schemeClr val="tx1"/>
              </a:solidFill>
              <a:latin typeface="Helvetica"/>
              <a:cs typeface="Helvetica"/>
            </a:endParaRPr>
          </a:p>
          <a:p>
            <a:pPr marL="114300" indent="0" algn="ctr">
              <a:buNone/>
            </a:pPr>
            <a:r>
              <a:rPr lang="en-US" sz="1400" dirty="0">
                <a:solidFill>
                  <a:schemeClr val="tx1"/>
                </a:solidFill>
                <a:latin typeface="Helvetica"/>
                <a:cs typeface="Helvetica"/>
              </a:rPr>
              <a:t>Proportion of flights for which the </a:t>
            </a:r>
            <a:r>
              <a:rPr lang="en-US" sz="1400" dirty="0">
                <a:latin typeface="Helvetica"/>
                <a:cs typeface="Helvetica"/>
              </a:rPr>
              <a:t>correct fuel </a:t>
            </a:r>
            <a:r>
              <a:rPr lang="en-US" sz="1400" dirty="0">
                <a:solidFill>
                  <a:schemeClr val="tx1"/>
                </a:solidFill>
                <a:latin typeface="Helvetica"/>
                <a:cs typeface="Helvetica"/>
              </a:rPr>
              <a:t>calculation was completed and fuel load adjusted as necessary.</a:t>
            </a:r>
          </a:p>
        </p:txBody>
      </p:sp>
      <p:sp>
        <p:nvSpPr>
          <p:cNvPr id="5" name="Content Placeholder 10"/>
          <p:cNvSpPr txBox="1">
            <a:spLocks/>
          </p:cNvSpPr>
          <p:nvPr/>
        </p:nvSpPr>
        <p:spPr>
          <a:xfrm>
            <a:off x="3193383" y="1752600"/>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chemeClr val="accent2">
                    <a:lumMod val="75000"/>
                  </a:schemeClr>
                </a:solidFill>
                <a:latin typeface="Helvetica"/>
                <a:cs typeface="Helvetica"/>
              </a:rPr>
              <a:t>2. EFFICIENT FLIGHT</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350" dirty="0">
                <a:solidFill>
                  <a:srgbClr val="000000"/>
                </a:solidFill>
                <a:latin typeface="Helvetica"/>
                <a:cs typeface="Helvetica"/>
              </a:rPr>
              <a:t>Proportion of flights for which actual fuel use is </a:t>
            </a:r>
            <a:r>
              <a:rPr lang="en-US" sz="1350" i="1" dirty="0">
                <a:solidFill>
                  <a:srgbClr val="000000"/>
                </a:solidFill>
                <a:latin typeface="Helvetica"/>
                <a:cs typeface="Helvetica"/>
              </a:rPr>
              <a:t>less</a:t>
            </a:r>
            <a:r>
              <a:rPr lang="en-US" sz="1350" dirty="0">
                <a:solidFill>
                  <a:srgbClr val="000000"/>
                </a:solidFill>
                <a:latin typeface="Helvetica"/>
                <a:cs typeface="Helvetica"/>
              </a:rPr>
              <a:t> than planned fuel use (e.g., optimised speed, altitude, etc.).</a:t>
            </a:r>
          </a:p>
        </p:txBody>
      </p:sp>
      <p:sp>
        <p:nvSpPr>
          <p:cNvPr id="6" name="Content Placeholder 10"/>
          <p:cNvSpPr txBox="1">
            <a:spLocks/>
          </p:cNvSpPr>
          <p:nvPr/>
        </p:nvSpPr>
        <p:spPr>
          <a:xfrm>
            <a:off x="6079276" y="1752625"/>
            <a:ext cx="2567880" cy="1495400"/>
          </a:xfrm>
          <a:prstGeom prst="rect">
            <a:avLst/>
          </a:prstGeom>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114300" indent="0" algn="ctr">
              <a:buFont typeface="Symbol" pitchFamily="18" charset="2"/>
              <a:buNone/>
            </a:pPr>
            <a:r>
              <a:rPr lang="en-US" sz="1900" b="1" dirty="0">
                <a:solidFill>
                  <a:srgbClr val="953735"/>
                </a:solidFill>
                <a:latin typeface="Helvetica"/>
                <a:cs typeface="Helvetica"/>
              </a:rPr>
              <a:t>3. TAXI-IN</a:t>
            </a:r>
          </a:p>
          <a:p>
            <a:pPr marL="114300" indent="0" algn="ctr">
              <a:buFont typeface="Symbol" pitchFamily="18" charset="2"/>
              <a:buNone/>
            </a:pPr>
            <a:endParaRPr lang="en-US" sz="800" b="1" dirty="0">
              <a:solidFill>
                <a:srgbClr val="000000"/>
              </a:solidFill>
              <a:latin typeface="Helvetica"/>
              <a:cs typeface="Helvetica"/>
            </a:endParaRPr>
          </a:p>
          <a:p>
            <a:pPr marL="114300" indent="0" algn="ctr">
              <a:buFont typeface="Symbol" pitchFamily="18" charset="2"/>
              <a:buNone/>
            </a:pPr>
            <a:r>
              <a:rPr lang="en-US" sz="1400" dirty="0">
                <a:solidFill>
                  <a:srgbClr val="000000"/>
                </a:solidFill>
                <a:latin typeface="Helvetica"/>
                <a:cs typeface="Helvetica"/>
              </a:rPr>
              <a:t>Proportion of flights for which at least one engine was shut off during taxi in.</a:t>
            </a:r>
          </a:p>
        </p:txBody>
      </p:sp>
      <p:pic>
        <p:nvPicPr>
          <p:cNvPr id="8" name="Picture 7"/>
          <p:cNvPicPr>
            <a:picLocks noChangeAspect="1"/>
          </p:cNvPicPr>
          <p:nvPr/>
        </p:nvPicPr>
        <p:blipFill>
          <a:blip r:embed="rId3"/>
          <a:stretch>
            <a:fillRect/>
          </a:stretch>
        </p:blipFill>
        <p:spPr>
          <a:xfrm>
            <a:off x="467117" y="3582193"/>
            <a:ext cx="2229811" cy="2971800"/>
          </a:xfrm>
          <a:prstGeom prst="rect">
            <a:avLst/>
          </a:prstGeom>
          <a:ln>
            <a:noFill/>
          </a:ln>
        </p:spPr>
      </p:pic>
      <p:pic>
        <p:nvPicPr>
          <p:cNvPr id="10" name="Picture 9"/>
          <p:cNvPicPr>
            <a:picLocks noChangeAspect="1"/>
          </p:cNvPicPr>
          <p:nvPr/>
        </p:nvPicPr>
        <p:blipFill>
          <a:blip r:embed="rId4"/>
          <a:stretch>
            <a:fillRect/>
          </a:stretch>
        </p:blipFill>
        <p:spPr>
          <a:xfrm>
            <a:off x="3072656" y="4220888"/>
            <a:ext cx="2808312" cy="1557736"/>
          </a:xfrm>
          <a:prstGeom prst="rect">
            <a:avLst/>
          </a:prstGeom>
          <a:ln>
            <a:noFill/>
          </a:ln>
        </p:spPr>
      </p:pic>
      <p:pic>
        <p:nvPicPr>
          <p:cNvPr id="3" name="Picture 2"/>
          <p:cNvPicPr>
            <a:picLocks noChangeAspect="1"/>
          </p:cNvPicPr>
          <p:nvPr/>
        </p:nvPicPr>
        <p:blipFill>
          <a:blip r:embed="rId5"/>
          <a:stretch>
            <a:fillRect/>
          </a:stretch>
        </p:blipFill>
        <p:spPr>
          <a:xfrm>
            <a:off x="6062343" y="4085424"/>
            <a:ext cx="2804035" cy="1824312"/>
          </a:xfrm>
          <a:prstGeom prst="rect">
            <a:avLst/>
          </a:prstGeom>
          <a:ln>
            <a:solidFill>
              <a:srgbClr val="FFFFFF"/>
            </a:solidFill>
          </a:ln>
        </p:spPr>
      </p:pic>
      <p:sp>
        <p:nvSpPr>
          <p:cNvPr id="7" name="TextBox 6"/>
          <p:cNvSpPr txBox="1"/>
          <p:nvPr/>
        </p:nvSpPr>
        <p:spPr>
          <a:xfrm>
            <a:off x="300428" y="602826"/>
            <a:ext cx="4802918" cy="584775"/>
          </a:xfrm>
          <a:prstGeom prst="rect">
            <a:avLst/>
          </a:prstGeom>
          <a:noFill/>
        </p:spPr>
        <p:txBody>
          <a:bodyPr wrap="none" rtlCol="0">
            <a:spAutoFit/>
          </a:bodyPr>
          <a:lstStyle/>
          <a:p>
            <a:r>
              <a:rPr lang="en-US" sz="3200" b="1" dirty="0">
                <a:solidFill>
                  <a:schemeClr val="tx2"/>
                </a:solidFill>
                <a:latin typeface="PingFang TC" panose="020B0400000000000000" pitchFamily="34" charset="-120"/>
                <a:ea typeface="PingFang TC" panose="020B0400000000000000" pitchFamily="34" charset="-120"/>
                <a:cs typeface="Helvetica"/>
              </a:rPr>
              <a:t>Captains’ Fuel Margins</a:t>
            </a:r>
          </a:p>
        </p:txBody>
      </p:sp>
    </p:spTree>
    <p:extLst>
      <p:ext uri="{BB962C8B-B14F-4D97-AF65-F5344CB8AC3E}">
        <p14:creationId xmlns:p14="http://schemas.microsoft.com/office/powerpoint/2010/main" val="1948502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behaviors?</a:t>
            </a:r>
          </a:p>
        </p:txBody>
      </p:sp>
      <p:pic>
        <p:nvPicPr>
          <p:cNvPr id="10" name="Picture 9">
            <a:extLst>
              <a:ext uri="{FF2B5EF4-FFF2-40B4-BE49-F238E27FC236}">
                <a16:creationId xmlns:a16="http://schemas.microsoft.com/office/drawing/2014/main" id="{3ACA0050-2860-0545-B6DB-D1DCE6B68D3D}"/>
              </a:ext>
            </a:extLst>
          </p:cNvPr>
          <p:cNvPicPr>
            <a:picLocks noChangeAspect="1"/>
          </p:cNvPicPr>
          <p:nvPr/>
        </p:nvPicPr>
        <p:blipFill>
          <a:blip r:embed="rId2"/>
          <a:stretch>
            <a:fillRect/>
          </a:stretch>
        </p:blipFill>
        <p:spPr>
          <a:xfrm>
            <a:off x="2355850" y="3734166"/>
            <a:ext cx="4273550" cy="3078926"/>
          </a:xfrm>
          <a:prstGeom prst="rect">
            <a:avLst/>
          </a:prstGeom>
        </p:spPr>
      </p:pic>
      <p:sp>
        <p:nvSpPr>
          <p:cNvPr id="7" name="Rectangle 6">
            <a:extLst>
              <a:ext uri="{FF2B5EF4-FFF2-40B4-BE49-F238E27FC236}">
                <a16:creationId xmlns:a16="http://schemas.microsoft.com/office/drawing/2014/main" id="{24E700C1-4B84-5B4D-B497-8ECC9666B33E}"/>
              </a:ext>
            </a:extLst>
          </p:cNvPr>
          <p:cNvSpPr/>
          <p:nvPr/>
        </p:nvSpPr>
        <p:spPr>
          <a:xfrm>
            <a:off x="2413000" y="3743369"/>
            <a:ext cx="4394200" cy="30629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108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behaviors?</a:t>
            </a:r>
          </a:p>
        </p:txBody>
      </p:sp>
      <p:pic>
        <p:nvPicPr>
          <p:cNvPr id="5" name="Picture 4">
            <a:extLst>
              <a:ext uri="{FF2B5EF4-FFF2-40B4-BE49-F238E27FC236}">
                <a16:creationId xmlns:a16="http://schemas.microsoft.com/office/drawing/2014/main" id="{EC81ABEC-ADF6-5E48-9D38-144C960ECE29}"/>
              </a:ext>
            </a:extLst>
          </p:cNvPr>
          <p:cNvPicPr>
            <a:picLocks noChangeAspect="1"/>
          </p:cNvPicPr>
          <p:nvPr/>
        </p:nvPicPr>
        <p:blipFill>
          <a:blip r:embed="rId2"/>
          <a:stretch>
            <a:fillRect/>
          </a:stretch>
        </p:blipFill>
        <p:spPr>
          <a:xfrm>
            <a:off x="514027" y="891210"/>
            <a:ext cx="7917557" cy="5681652"/>
          </a:xfrm>
          <a:prstGeom prst="rect">
            <a:avLst/>
          </a:prstGeom>
        </p:spPr>
      </p:pic>
    </p:spTree>
    <p:extLst>
      <p:ext uri="{BB962C8B-B14F-4D97-AF65-F5344CB8AC3E}">
        <p14:creationId xmlns:p14="http://schemas.microsoft.com/office/powerpoint/2010/main" val="485895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behaviors?</a:t>
            </a:r>
          </a:p>
        </p:txBody>
      </p:sp>
      <p:pic>
        <p:nvPicPr>
          <p:cNvPr id="8" name="Picture 7">
            <a:extLst>
              <a:ext uri="{FF2B5EF4-FFF2-40B4-BE49-F238E27FC236}">
                <a16:creationId xmlns:a16="http://schemas.microsoft.com/office/drawing/2014/main" id="{841841F0-7354-644B-B670-152ACADE2033}"/>
              </a:ext>
            </a:extLst>
          </p:cNvPr>
          <p:cNvPicPr>
            <a:picLocks noChangeAspect="1"/>
          </p:cNvPicPr>
          <p:nvPr/>
        </p:nvPicPr>
        <p:blipFill>
          <a:blip r:embed="rId2"/>
          <a:stretch>
            <a:fillRect/>
          </a:stretch>
        </p:blipFill>
        <p:spPr>
          <a:xfrm>
            <a:off x="623221" y="931636"/>
            <a:ext cx="7502165" cy="5384855"/>
          </a:xfrm>
          <a:prstGeom prst="rect">
            <a:avLst/>
          </a:prstGeom>
        </p:spPr>
      </p:pic>
    </p:spTree>
    <p:extLst>
      <p:ext uri="{BB962C8B-B14F-4D97-AF65-F5344CB8AC3E}">
        <p14:creationId xmlns:p14="http://schemas.microsoft.com/office/powerpoint/2010/main" val="333765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behaviors?</a:t>
            </a:r>
          </a:p>
        </p:txBody>
      </p:sp>
      <p:pic>
        <p:nvPicPr>
          <p:cNvPr id="10" name="Picture 9">
            <a:extLst>
              <a:ext uri="{FF2B5EF4-FFF2-40B4-BE49-F238E27FC236}">
                <a16:creationId xmlns:a16="http://schemas.microsoft.com/office/drawing/2014/main" id="{3ACA0050-2860-0545-B6DB-D1DCE6B68D3D}"/>
              </a:ext>
            </a:extLst>
          </p:cNvPr>
          <p:cNvPicPr>
            <a:picLocks noChangeAspect="1"/>
          </p:cNvPicPr>
          <p:nvPr/>
        </p:nvPicPr>
        <p:blipFill>
          <a:blip r:embed="rId2"/>
          <a:stretch>
            <a:fillRect/>
          </a:stretch>
        </p:blipFill>
        <p:spPr>
          <a:xfrm>
            <a:off x="431135" y="928902"/>
            <a:ext cx="8023501" cy="5780619"/>
          </a:xfrm>
          <a:prstGeom prst="rect">
            <a:avLst/>
          </a:prstGeom>
        </p:spPr>
      </p:pic>
    </p:spTree>
    <p:extLst>
      <p:ext uri="{BB962C8B-B14F-4D97-AF65-F5344CB8AC3E}">
        <p14:creationId xmlns:p14="http://schemas.microsoft.com/office/powerpoint/2010/main" val="375286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The Experimental Design</a:t>
            </a:r>
          </a:p>
        </p:txBody>
      </p:sp>
      <p:sp>
        <p:nvSpPr>
          <p:cNvPr id="3" name="Content Placeholder 2"/>
          <p:cNvSpPr>
            <a:spLocks noGrp="1"/>
          </p:cNvSpPr>
          <p:nvPr>
            <p:ph idx="1"/>
          </p:nvPr>
        </p:nvSpPr>
        <p:spPr>
          <a:xfrm>
            <a:off x="457200" y="1485900"/>
            <a:ext cx="8229600" cy="5297672"/>
          </a:xfrm>
        </p:spPr>
        <p:txBody>
          <a:bodyPr>
            <a:normAutofit fontScale="77500" lnSpcReduction="20000"/>
          </a:bodyPr>
          <a:lstStyle/>
          <a:p>
            <a:pPr marL="0" indent="0">
              <a:buClr>
                <a:schemeClr val="tx2"/>
              </a:buClr>
              <a:buNone/>
            </a:pPr>
            <a:r>
              <a:rPr lang="en-US" sz="2400" dirty="0"/>
              <a:t>All 335 Captains included in the experiment (no opt-out) </a:t>
            </a:r>
          </a:p>
          <a:p>
            <a:pPr marL="0" indent="0">
              <a:buClr>
                <a:schemeClr val="tx2"/>
              </a:buClr>
              <a:buNone/>
            </a:pPr>
            <a:endParaRPr lang="en-US" sz="2400" dirty="0"/>
          </a:p>
          <a:p>
            <a:pPr marL="0" indent="0">
              <a:buClr>
                <a:schemeClr val="tx2"/>
              </a:buClr>
              <a:buNone/>
            </a:pPr>
            <a:r>
              <a:rPr lang="en-US" sz="2400" dirty="0"/>
              <a:t>Randomized into four experimental groups:</a:t>
            </a:r>
          </a:p>
          <a:p>
            <a:pPr marL="0" indent="0">
              <a:buClr>
                <a:schemeClr val="tx2"/>
              </a:buClr>
              <a:buNone/>
            </a:pPr>
            <a:endParaRPr lang="en-US" sz="2400" dirty="0"/>
          </a:p>
          <a:p>
            <a:pPr marL="457200" indent="-457200">
              <a:buClr>
                <a:schemeClr val="tx2"/>
              </a:buClr>
              <a:buFont typeface="+mj-lt"/>
              <a:buAutoNum type="arabicPeriod"/>
            </a:pPr>
            <a:r>
              <a:rPr lang="en-US" sz="2400" b="1" dirty="0">
                <a:solidFill>
                  <a:srgbClr val="1F497D"/>
                </a:solidFill>
              </a:rPr>
              <a:t>Monitoring</a:t>
            </a:r>
          </a:p>
          <a:p>
            <a:pPr marL="457200" indent="-457200">
              <a:buClr>
                <a:schemeClr val="tx2"/>
              </a:buClr>
              <a:buFont typeface="+mj-lt"/>
              <a:buAutoNum type="arabicPeriod"/>
            </a:pPr>
            <a:endParaRPr lang="en-US" sz="2400" b="1" dirty="0">
              <a:solidFill>
                <a:srgbClr val="1F497D"/>
              </a:solidFill>
            </a:endParaRPr>
          </a:p>
          <a:p>
            <a:pPr marL="457200" indent="-457200">
              <a:buClr>
                <a:schemeClr val="tx2"/>
              </a:buClr>
              <a:buFont typeface="+mj-lt"/>
              <a:buAutoNum type="arabicPeriod"/>
            </a:pPr>
            <a:r>
              <a:rPr lang="en-US" sz="2400" b="1" dirty="0">
                <a:solidFill>
                  <a:srgbClr val="1F497D"/>
                </a:solidFill>
              </a:rPr>
              <a:t>+ Information</a:t>
            </a:r>
            <a:r>
              <a:rPr lang="en-US" sz="2400" dirty="0">
                <a:solidFill>
                  <a:srgbClr val="1F497D"/>
                </a:solidFill>
              </a:rPr>
              <a:t> </a:t>
            </a:r>
            <a:r>
              <a:rPr lang="en-US" sz="2400" dirty="0"/>
              <a:t>Feedback</a:t>
            </a:r>
          </a:p>
          <a:p>
            <a:pPr marL="857250" lvl="1" indent="-457200">
              <a:buClr>
                <a:schemeClr val="tx2"/>
              </a:buClr>
            </a:pPr>
            <a:r>
              <a:rPr lang="en-US" sz="2000" dirty="0"/>
              <a:t>BVR Performance Tacking and Review</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Target</a:t>
            </a:r>
            <a:r>
              <a:rPr lang="en-US" sz="2400" dirty="0">
                <a:solidFill>
                  <a:srgbClr val="1F497D"/>
                </a:solidFill>
              </a:rPr>
              <a:t> </a:t>
            </a:r>
            <a:r>
              <a:rPr lang="en-US" sz="2400" dirty="0"/>
              <a:t>Setting</a:t>
            </a:r>
          </a:p>
          <a:p>
            <a:pPr marL="857250" lvl="1" indent="-457200">
              <a:buClr>
                <a:schemeClr val="tx2"/>
              </a:buClr>
            </a:pPr>
            <a:r>
              <a:rPr lang="en-US" sz="2000" dirty="0"/>
              <a:t>BVR Target Balance, Connectedness, Time Horizon, Stretch, Clarity, and Comparability </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Prosocial</a:t>
            </a:r>
            <a:r>
              <a:rPr lang="en-US" sz="2400" dirty="0">
                <a:solidFill>
                  <a:srgbClr val="1F497D"/>
                </a:solidFill>
              </a:rPr>
              <a:t> </a:t>
            </a:r>
            <a:r>
              <a:rPr lang="en-US" sz="2400" dirty="0"/>
              <a:t>Incentives </a:t>
            </a:r>
          </a:p>
          <a:p>
            <a:pPr marL="857250" lvl="1" indent="-457200">
              <a:buClr>
                <a:schemeClr val="tx2"/>
              </a:buClr>
            </a:pPr>
            <a:r>
              <a:rPr lang="en-US" sz="2000" dirty="0"/>
              <a:t>Not currently in MP surveys, although “</a:t>
            </a:r>
            <a:r>
              <a:rPr lang="en-US" sz="2000" i="1" dirty="0"/>
              <a:t>67% of CEOs believe prosocial considerations are increasingly essential for acquiring and motivating high-skilled labor</a:t>
            </a:r>
            <a:r>
              <a:rPr lang="en-US" sz="2000" dirty="0"/>
              <a:t>”</a:t>
            </a:r>
          </a:p>
          <a:p>
            <a:pPr marL="857250" lvl="1" indent="-457200">
              <a:buClr>
                <a:schemeClr val="tx2"/>
              </a:buClr>
            </a:pPr>
            <a:endParaRPr lang="en-US" sz="2000" dirty="0"/>
          </a:p>
          <a:p>
            <a:pPr marL="0" indent="0">
              <a:buClr>
                <a:schemeClr val="tx2"/>
              </a:buClr>
              <a:buNone/>
            </a:pPr>
            <a:r>
              <a:rPr lang="en-US" sz="2000" dirty="0"/>
              <a:t> </a:t>
            </a:r>
          </a:p>
        </p:txBody>
      </p:sp>
      <p:sp>
        <p:nvSpPr>
          <p:cNvPr id="4" name="Rectangle 3"/>
          <p:cNvSpPr/>
          <p:nvPr/>
        </p:nvSpPr>
        <p:spPr>
          <a:xfrm>
            <a:off x="381687" y="1838978"/>
            <a:ext cx="8541171" cy="468776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137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The Experimental Design</a:t>
            </a:r>
          </a:p>
        </p:txBody>
      </p:sp>
      <p:sp>
        <p:nvSpPr>
          <p:cNvPr id="3" name="Content Placeholder 2"/>
          <p:cNvSpPr>
            <a:spLocks noGrp="1"/>
          </p:cNvSpPr>
          <p:nvPr>
            <p:ph idx="1"/>
          </p:nvPr>
        </p:nvSpPr>
        <p:spPr>
          <a:xfrm>
            <a:off x="457200" y="1485900"/>
            <a:ext cx="8229600" cy="5297672"/>
          </a:xfrm>
        </p:spPr>
        <p:txBody>
          <a:bodyPr>
            <a:normAutofit fontScale="77500" lnSpcReduction="20000"/>
          </a:bodyPr>
          <a:lstStyle/>
          <a:p>
            <a:pPr marL="0" indent="0">
              <a:buClr>
                <a:schemeClr val="tx2"/>
              </a:buClr>
              <a:buNone/>
            </a:pPr>
            <a:r>
              <a:rPr lang="en-US" sz="2400" dirty="0"/>
              <a:t>All 335 Captains included in the experiment (no opt-out) </a:t>
            </a:r>
          </a:p>
          <a:p>
            <a:pPr marL="0" indent="0">
              <a:buClr>
                <a:schemeClr val="tx2"/>
              </a:buClr>
              <a:buNone/>
            </a:pPr>
            <a:endParaRPr lang="en-US" sz="2400" dirty="0"/>
          </a:p>
          <a:p>
            <a:pPr marL="0" indent="0">
              <a:buClr>
                <a:schemeClr val="tx2"/>
              </a:buClr>
              <a:buNone/>
            </a:pPr>
            <a:r>
              <a:rPr lang="en-US" sz="2400" dirty="0"/>
              <a:t>Randomized into four experimental groups:</a:t>
            </a:r>
          </a:p>
          <a:p>
            <a:pPr marL="0" indent="0">
              <a:buClr>
                <a:schemeClr val="tx2"/>
              </a:buClr>
              <a:buNone/>
            </a:pPr>
            <a:endParaRPr lang="en-US" sz="2400" dirty="0"/>
          </a:p>
          <a:p>
            <a:pPr marL="457200" indent="-457200">
              <a:buClr>
                <a:schemeClr val="tx2"/>
              </a:buClr>
              <a:buFont typeface="+mj-lt"/>
              <a:buAutoNum type="arabicPeriod"/>
            </a:pPr>
            <a:r>
              <a:rPr lang="en-US" sz="2400" b="1" dirty="0">
                <a:solidFill>
                  <a:srgbClr val="1F497D"/>
                </a:solidFill>
              </a:rPr>
              <a:t>Monitoring</a:t>
            </a:r>
          </a:p>
          <a:p>
            <a:pPr marL="457200" indent="-457200">
              <a:buClr>
                <a:schemeClr val="tx2"/>
              </a:buClr>
              <a:buFont typeface="+mj-lt"/>
              <a:buAutoNum type="arabicPeriod"/>
            </a:pPr>
            <a:endParaRPr lang="en-US" sz="2400" b="1" dirty="0">
              <a:solidFill>
                <a:srgbClr val="1F497D"/>
              </a:solidFill>
            </a:endParaRPr>
          </a:p>
          <a:p>
            <a:pPr marL="457200" indent="-457200">
              <a:buClr>
                <a:schemeClr val="tx2"/>
              </a:buClr>
              <a:buFont typeface="+mj-lt"/>
              <a:buAutoNum type="arabicPeriod"/>
            </a:pPr>
            <a:r>
              <a:rPr lang="en-US" sz="2400" b="1" dirty="0">
                <a:solidFill>
                  <a:srgbClr val="1F497D"/>
                </a:solidFill>
              </a:rPr>
              <a:t>+ Information</a:t>
            </a:r>
            <a:r>
              <a:rPr lang="en-US" sz="2400" dirty="0">
                <a:solidFill>
                  <a:srgbClr val="1F497D"/>
                </a:solidFill>
              </a:rPr>
              <a:t> </a:t>
            </a:r>
            <a:r>
              <a:rPr lang="en-US" sz="2400" dirty="0"/>
              <a:t>Feedback</a:t>
            </a:r>
          </a:p>
          <a:p>
            <a:pPr marL="857250" lvl="1" indent="-457200">
              <a:buClr>
                <a:schemeClr val="tx2"/>
              </a:buClr>
            </a:pPr>
            <a:r>
              <a:rPr lang="en-US" sz="2000" dirty="0"/>
              <a:t>BVR Performance Tacking and Review</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Target</a:t>
            </a:r>
            <a:r>
              <a:rPr lang="en-US" sz="2400" dirty="0">
                <a:solidFill>
                  <a:srgbClr val="1F497D"/>
                </a:solidFill>
              </a:rPr>
              <a:t> </a:t>
            </a:r>
            <a:r>
              <a:rPr lang="en-US" sz="2400" dirty="0"/>
              <a:t>Setting</a:t>
            </a:r>
          </a:p>
          <a:p>
            <a:pPr marL="857250" lvl="1" indent="-457200">
              <a:buClr>
                <a:schemeClr val="tx2"/>
              </a:buClr>
            </a:pPr>
            <a:r>
              <a:rPr lang="en-US" sz="2000" dirty="0"/>
              <a:t>BVR Target Balance, Connectedness, Time Horizon, Stretch, Clarity, and Comparability </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Prosocial</a:t>
            </a:r>
            <a:r>
              <a:rPr lang="en-US" sz="2400" dirty="0">
                <a:solidFill>
                  <a:srgbClr val="1F497D"/>
                </a:solidFill>
              </a:rPr>
              <a:t> </a:t>
            </a:r>
            <a:r>
              <a:rPr lang="en-US" sz="2400" dirty="0"/>
              <a:t>Incentives </a:t>
            </a:r>
          </a:p>
          <a:p>
            <a:pPr marL="857250" lvl="1" indent="-457200">
              <a:buClr>
                <a:schemeClr val="tx2"/>
              </a:buClr>
            </a:pPr>
            <a:r>
              <a:rPr lang="en-US" sz="2000" dirty="0"/>
              <a:t>Not currently in MP surveys, although “</a:t>
            </a:r>
            <a:r>
              <a:rPr lang="en-US" sz="2000" i="1" dirty="0"/>
              <a:t>67% of CEOs believe prosocial considerations are increasingly essential for acquiring and motivating high-skilled labor</a:t>
            </a:r>
            <a:r>
              <a:rPr lang="en-US" sz="2000" dirty="0"/>
              <a:t>”</a:t>
            </a:r>
          </a:p>
          <a:p>
            <a:pPr marL="857250" lvl="1" indent="-457200">
              <a:buClr>
                <a:schemeClr val="tx2"/>
              </a:buClr>
            </a:pPr>
            <a:endParaRPr lang="en-US" sz="2000" dirty="0"/>
          </a:p>
          <a:p>
            <a:pPr marL="0" indent="0">
              <a:buClr>
                <a:schemeClr val="tx2"/>
              </a:buClr>
              <a:buNone/>
            </a:pPr>
            <a:r>
              <a:rPr lang="en-US" sz="2000" dirty="0"/>
              <a:t> </a:t>
            </a:r>
          </a:p>
        </p:txBody>
      </p:sp>
      <p:sp>
        <p:nvSpPr>
          <p:cNvPr id="4" name="Rectangle 3"/>
          <p:cNvSpPr/>
          <p:nvPr/>
        </p:nvSpPr>
        <p:spPr>
          <a:xfrm>
            <a:off x="381687" y="3053398"/>
            <a:ext cx="8541171" cy="3473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506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The Experimental Design</a:t>
            </a:r>
          </a:p>
        </p:txBody>
      </p:sp>
      <p:sp>
        <p:nvSpPr>
          <p:cNvPr id="3" name="Content Placeholder 2"/>
          <p:cNvSpPr>
            <a:spLocks noGrp="1"/>
          </p:cNvSpPr>
          <p:nvPr>
            <p:ph idx="1"/>
          </p:nvPr>
        </p:nvSpPr>
        <p:spPr>
          <a:xfrm>
            <a:off x="457200" y="1485900"/>
            <a:ext cx="8229600" cy="5297672"/>
          </a:xfrm>
        </p:spPr>
        <p:txBody>
          <a:bodyPr>
            <a:normAutofit fontScale="77500" lnSpcReduction="20000"/>
          </a:bodyPr>
          <a:lstStyle/>
          <a:p>
            <a:pPr marL="0" indent="0">
              <a:buClr>
                <a:schemeClr val="tx2"/>
              </a:buClr>
              <a:buNone/>
            </a:pPr>
            <a:r>
              <a:rPr lang="en-US" sz="2400" dirty="0"/>
              <a:t>All 335 Captains included in the experiment (no opt-out) </a:t>
            </a:r>
          </a:p>
          <a:p>
            <a:pPr marL="0" indent="0">
              <a:buClr>
                <a:schemeClr val="tx2"/>
              </a:buClr>
              <a:buNone/>
            </a:pPr>
            <a:endParaRPr lang="en-US" sz="2400" dirty="0"/>
          </a:p>
          <a:p>
            <a:pPr marL="0" indent="0">
              <a:buClr>
                <a:schemeClr val="tx2"/>
              </a:buClr>
              <a:buNone/>
            </a:pPr>
            <a:r>
              <a:rPr lang="en-US" sz="2400" dirty="0"/>
              <a:t>Randomized into four experimental groups:</a:t>
            </a:r>
          </a:p>
          <a:p>
            <a:pPr marL="0" indent="0">
              <a:buClr>
                <a:schemeClr val="tx2"/>
              </a:buClr>
              <a:buNone/>
            </a:pPr>
            <a:endParaRPr lang="en-US" sz="2400" dirty="0"/>
          </a:p>
          <a:p>
            <a:pPr marL="457200" indent="-457200">
              <a:buClr>
                <a:schemeClr val="tx2"/>
              </a:buClr>
              <a:buFont typeface="+mj-lt"/>
              <a:buAutoNum type="arabicPeriod"/>
            </a:pPr>
            <a:r>
              <a:rPr lang="en-US" sz="2400" b="1" dirty="0">
                <a:solidFill>
                  <a:srgbClr val="1F497D"/>
                </a:solidFill>
              </a:rPr>
              <a:t>Monitoring</a:t>
            </a:r>
          </a:p>
          <a:p>
            <a:pPr marL="457200" indent="-457200">
              <a:buClr>
                <a:schemeClr val="tx2"/>
              </a:buClr>
              <a:buFont typeface="+mj-lt"/>
              <a:buAutoNum type="arabicPeriod"/>
            </a:pPr>
            <a:endParaRPr lang="en-US" sz="2400" b="1" dirty="0">
              <a:solidFill>
                <a:srgbClr val="1F497D"/>
              </a:solidFill>
            </a:endParaRPr>
          </a:p>
          <a:p>
            <a:pPr marL="457200" indent="-457200">
              <a:buClr>
                <a:schemeClr val="tx2"/>
              </a:buClr>
              <a:buFont typeface="+mj-lt"/>
              <a:buAutoNum type="arabicPeriod"/>
            </a:pPr>
            <a:r>
              <a:rPr lang="en-US" sz="2400" b="1" dirty="0">
                <a:solidFill>
                  <a:srgbClr val="1F497D"/>
                </a:solidFill>
              </a:rPr>
              <a:t>+ Information</a:t>
            </a:r>
            <a:r>
              <a:rPr lang="en-US" sz="2400" dirty="0">
                <a:solidFill>
                  <a:srgbClr val="1F497D"/>
                </a:solidFill>
              </a:rPr>
              <a:t> </a:t>
            </a:r>
            <a:r>
              <a:rPr lang="en-US" sz="2400" dirty="0"/>
              <a:t>Feedback</a:t>
            </a:r>
          </a:p>
          <a:p>
            <a:pPr marL="857250" lvl="1" indent="-457200">
              <a:buClr>
                <a:schemeClr val="tx2"/>
              </a:buClr>
            </a:pPr>
            <a:r>
              <a:rPr lang="en-US" sz="2000" dirty="0"/>
              <a:t>BVR Performance Tacking and Review</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Target</a:t>
            </a:r>
            <a:r>
              <a:rPr lang="en-US" sz="2400" dirty="0">
                <a:solidFill>
                  <a:srgbClr val="1F497D"/>
                </a:solidFill>
              </a:rPr>
              <a:t> </a:t>
            </a:r>
            <a:r>
              <a:rPr lang="en-US" sz="2400" dirty="0"/>
              <a:t>Setting</a:t>
            </a:r>
          </a:p>
          <a:p>
            <a:pPr marL="857250" lvl="1" indent="-457200">
              <a:buClr>
                <a:schemeClr val="tx2"/>
              </a:buClr>
            </a:pPr>
            <a:r>
              <a:rPr lang="en-US" sz="2000" dirty="0"/>
              <a:t>BVR Target Balance, Connectedness, Time Horizon, Stretch, Clarity, and Comparability </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Prosocial</a:t>
            </a:r>
            <a:r>
              <a:rPr lang="en-US" sz="2400" dirty="0">
                <a:solidFill>
                  <a:srgbClr val="1F497D"/>
                </a:solidFill>
              </a:rPr>
              <a:t> </a:t>
            </a:r>
            <a:r>
              <a:rPr lang="en-US" sz="2400" dirty="0"/>
              <a:t>Incentives </a:t>
            </a:r>
          </a:p>
          <a:p>
            <a:pPr marL="857250" lvl="1" indent="-457200">
              <a:buClr>
                <a:schemeClr val="tx2"/>
              </a:buClr>
            </a:pPr>
            <a:r>
              <a:rPr lang="en-US" sz="2000" dirty="0"/>
              <a:t>Not currently in MP surveys, although “</a:t>
            </a:r>
            <a:r>
              <a:rPr lang="en-US" sz="2000" i="1" dirty="0"/>
              <a:t>67% of CEOs believe prosocial considerations are increasingly essential for acquiring and motivating high-skilled labor</a:t>
            </a:r>
            <a:r>
              <a:rPr lang="en-US" sz="2000" dirty="0"/>
              <a:t>”</a:t>
            </a:r>
          </a:p>
          <a:p>
            <a:pPr marL="857250" lvl="1" indent="-457200">
              <a:buClr>
                <a:schemeClr val="tx2"/>
              </a:buClr>
            </a:pPr>
            <a:endParaRPr lang="en-US" sz="2000" dirty="0"/>
          </a:p>
          <a:p>
            <a:pPr marL="0" indent="0">
              <a:buClr>
                <a:schemeClr val="tx2"/>
              </a:buClr>
              <a:buNone/>
            </a:pPr>
            <a:r>
              <a:rPr lang="en-US" sz="2000" dirty="0"/>
              <a:t> </a:t>
            </a:r>
          </a:p>
        </p:txBody>
      </p:sp>
      <p:sp>
        <p:nvSpPr>
          <p:cNvPr id="4" name="Rectangle 3"/>
          <p:cNvSpPr/>
          <p:nvPr/>
        </p:nvSpPr>
        <p:spPr>
          <a:xfrm>
            <a:off x="381687" y="3900020"/>
            <a:ext cx="8541171" cy="262671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94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latin typeface="PingFang TC" panose="020B0400000000000000" pitchFamily="34" charset="-120"/>
                <a:ea typeface="PingFang TC" panose="020B0400000000000000" pitchFamily="34" charset="-120"/>
              </a:rPr>
              <a:t>Motivation</a:t>
            </a:r>
          </a:p>
        </p:txBody>
      </p:sp>
      <p:sp>
        <p:nvSpPr>
          <p:cNvPr id="3" name="Content Placeholder 2"/>
          <p:cNvSpPr>
            <a:spLocks noGrp="1"/>
          </p:cNvSpPr>
          <p:nvPr>
            <p:ph idx="1"/>
          </p:nvPr>
        </p:nvSpPr>
        <p:spPr>
          <a:xfrm>
            <a:off x="457200" y="1659467"/>
            <a:ext cx="8229600" cy="4525963"/>
          </a:xfrm>
        </p:spPr>
        <p:txBody>
          <a:bodyPr>
            <a:normAutofit/>
          </a:bodyPr>
          <a:lstStyle/>
          <a:p>
            <a:pPr marL="0" indent="0">
              <a:buClr>
                <a:schemeClr val="tx2"/>
              </a:buClr>
              <a:buNone/>
            </a:pPr>
            <a:r>
              <a:rPr lang="en-US" sz="2000" dirty="0">
                <a:solidFill>
                  <a:schemeClr val="bg1">
                    <a:lumMod val="50000"/>
                  </a:schemeClr>
                </a:solidFill>
                <a:latin typeface="PingFang TC" panose="020B0400000000000000" pitchFamily="34" charset="-120"/>
                <a:ea typeface="PingFang TC" panose="020B0400000000000000" pitchFamily="34" charset="-120"/>
              </a:rPr>
              <a:t>Management practices correlated with a range of important company-level outcome metrics (Bloom &amp; Van </a:t>
            </a:r>
            <a:r>
              <a:rPr lang="en-US" sz="2000" dirty="0" err="1">
                <a:solidFill>
                  <a:schemeClr val="bg1">
                    <a:lumMod val="50000"/>
                  </a:schemeClr>
                </a:solidFill>
                <a:latin typeface="PingFang TC" panose="020B0400000000000000" pitchFamily="34" charset="-120"/>
                <a:ea typeface="PingFang TC" panose="020B0400000000000000" pitchFamily="34" charset="-120"/>
              </a:rPr>
              <a:t>Reenen</a:t>
            </a:r>
            <a:r>
              <a:rPr lang="en-US" sz="2000" dirty="0">
                <a:solidFill>
                  <a:schemeClr val="bg1">
                    <a:lumMod val="50000"/>
                  </a:schemeClr>
                </a:solidFill>
                <a:latin typeface="PingFang TC" panose="020B0400000000000000" pitchFamily="34" charset="-120"/>
                <a:ea typeface="PingFang TC" panose="020B0400000000000000" pitchFamily="34" charset="-120"/>
              </a:rPr>
              <a:t>, 2007)</a:t>
            </a:r>
          </a:p>
          <a:p>
            <a:pPr marL="0" indent="0">
              <a:buClr>
                <a:schemeClr val="tx2"/>
              </a:buClr>
              <a:buNone/>
            </a:pPr>
            <a:endParaRPr lang="en-US" sz="2000" dirty="0"/>
          </a:p>
          <a:p>
            <a:pPr marL="0" indent="0">
              <a:buClr>
                <a:schemeClr val="tx2"/>
              </a:buClr>
              <a:buNone/>
            </a:pPr>
            <a:r>
              <a:rPr lang="en-US" sz="2000" dirty="0">
                <a:latin typeface="PingFang TC" panose="020B0400000000000000" pitchFamily="34" charset="-120"/>
                <a:ea typeface="PingFang TC" panose="020B0400000000000000" pitchFamily="34" charset="-120"/>
              </a:rPr>
              <a:t>Recent field experiments have shown that management practices cause changes in outcomes (Bloom et al., 2013; Bruhn et al., 2018)</a:t>
            </a:r>
          </a:p>
          <a:p>
            <a:pPr lvl="1">
              <a:buClr>
                <a:schemeClr val="tx2"/>
              </a:buClr>
            </a:pPr>
            <a:r>
              <a:rPr lang="en-US" sz="1600" dirty="0"/>
              <a:t>Non-experimental variation (Bender et al., 2018; Bloom et al., 2018; </a:t>
            </a:r>
            <a:r>
              <a:rPr lang="en-US" sz="1600" dirty="0" err="1"/>
              <a:t>Giorchelli</a:t>
            </a:r>
            <a:r>
              <a:rPr lang="en-US" sz="1600" dirty="0"/>
              <a:t>, 2016) </a:t>
            </a:r>
            <a:endParaRPr lang="en-US" sz="1600" dirty="0">
              <a:latin typeface="PingFang TC" panose="020B0400000000000000" pitchFamily="34" charset="-120"/>
              <a:ea typeface="PingFang TC" panose="020B0400000000000000" pitchFamily="34" charset="-120"/>
            </a:endParaRPr>
          </a:p>
          <a:p>
            <a:pPr marL="0" indent="0">
              <a:buClr>
                <a:schemeClr val="tx2"/>
              </a:buClr>
              <a:buNone/>
            </a:pPr>
            <a:endParaRPr lang="en-US" sz="2000" dirty="0">
              <a:latin typeface="PingFang TC" panose="020B0400000000000000" pitchFamily="34" charset="-120"/>
              <a:ea typeface="PingFang TC" panose="020B0400000000000000" pitchFamily="34" charset="-120"/>
            </a:endParaRPr>
          </a:p>
          <a:p>
            <a:pPr marL="0" indent="0">
              <a:buClr>
                <a:schemeClr val="tx2"/>
              </a:buClr>
              <a:buNone/>
            </a:pPr>
            <a:r>
              <a:rPr lang="en-US" sz="2000" dirty="0">
                <a:latin typeface="PingFang TC" panose="020B0400000000000000" pitchFamily="34" charset="-120"/>
                <a:ea typeface="PingFang TC" panose="020B0400000000000000" pitchFamily="34" charset="-120"/>
              </a:rPr>
              <a:t>The focus in these experiments have generally focused on:</a:t>
            </a:r>
          </a:p>
          <a:p>
            <a:pPr>
              <a:buClr>
                <a:schemeClr val="tx2"/>
              </a:buClr>
            </a:pPr>
            <a:r>
              <a:rPr lang="en-US" sz="2000" dirty="0">
                <a:latin typeface="PingFang TC" panose="020B0400000000000000" pitchFamily="34" charset="-120"/>
                <a:ea typeface="PingFang TC" panose="020B0400000000000000" pitchFamily="34" charset="-120"/>
              </a:rPr>
              <a:t>developing world markets and/or low-skilled labor</a:t>
            </a:r>
          </a:p>
          <a:p>
            <a:pPr>
              <a:buClr>
                <a:schemeClr val="tx2"/>
              </a:buClr>
            </a:pPr>
            <a:r>
              <a:rPr lang="en-US" sz="2000" dirty="0">
                <a:latin typeface="PingFang TC" panose="020B0400000000000000" pitchFamily="34" charset="-120"/>
                <a:ea typeface="PingFang TC" panose="020B0400000000000000" pitchFamily="34" charset="-120"/>
              </a:rPr>
              <a:t>“</a:t>
            </a:r>
            <a:r>
              <a:rPr lang="en-US" sz="2000" i="1" dirty="0">
                <a:latin typeface="PingFang TC" panose="020B0400000000000000" pitchFamily="34" charset="-120"/>
                <a:ea typeface="PingFang TC" panose="020B0400000000000000" pitchFamily="34" charset="-120"/>
              </a:rPr>
              <a:t>everything but the kitchen sink</a:t>
            </a:r>
            <a:r>
              <a:rPr lang="en-US" sz="2000" dirty="0">
                <a:latin typeface="PingFang TC" panose="020B0400000000000000" pitchFamily="34" charset="-120"/>
                <a:ea typeface="PingFang TC" panose="020B0400000000000000" pitchFamily="34" charset="-120"/>
              </a:rPr>
              <a:t>” approach to MPs</a:t>
            </a:r>
          </a:p>
          <a:p>
            <a:pPr marL="0" indent="0">
              <a:buClr>
                <a:schemeClr val="tx2"/>
              </a:buClr>
              <a:buNone/>
            </a:pPr>
            <a:endParaRPr lang="en-US" sz="2400" dirty="0"/>
          </a:p>
        </p:txBody>
      </p:sp>
      <p:sp>
        <p:nvSpPr>
          <p:cNvPr id="4" name="Rectangle 3"/>
          <p:cNvSpPr/>
          <p:nvPr/>
        </p:nvSpPr>
        <p:spPr>
          <a:xfrm>
            <a:off x="336188" y="4009580"/>
            <a:ext cx="8442052" cy="16810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8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The Experimental Design</a:t>
            </a:r>
          </a:p>
        </p:txBody>
      </p:sp>
      <p:sp>
        <p:nvSpPr>
          <p:cNvPr id="3" name="Content Placeholder 2"/>
          <p:cNvSpPr>
            <a:spLocks noGrp="1"/>
          </p:cNvSpPr>
          <p:nvPr>
            <p:ph idx="1"/>
          </p:nvPr>
        </p:nvSpPr>
        <p:spPr>
          <a:xfrm>
            <a:off x="457200" y="1485900"/>
            <a:ext cx="8229600" cy="5297672"/>
          </a:xfrm>
        </p:spPr>
        <p:txBody>
          <a:bodyPr>
            <a:normAutofit fontScale="77500" lnSpcReduction="20000"/>
          </a:bodyPr>
          <a:lstStyle/>
          <a:p>
            <a:pPr marL="0" indent="0">
              <a:buClr>
                <a:schemeClr val="tx2"/>
              </a:buClr>
              <a:buNone/>
            </a:pPr>
            <a:r>
              <a:rPr lang="en-US" sz="2400" dirty="0"/>
              <a:t>All 335 Captains included in the experiment (no opt-out) </a:t>
            </a:r>
          </a:p>
          <a:p>
            <a:pPr marL="0" indent="0">
              <a:buClr>
                <a:schemeClr val="tx2"/>
              </a:buClr>
              <a:buNone/>
            </a:pPr>
            <a:endParaRPr lang="en-US" sz="2400" dirty="0"/>
          </a:p>
          <a:p>
            <a:pPr marL="0" indent="0">
              <a:buClr>
                <a:schemeClr val="tx2"/>
              </a:buClr>
              <a:buNone/>
            </a:pPr>
            <a:r>
              <a:rPr lang="en-US" sz="2400" dirty="0"/>
              <a:t>Randomized into four experimental groups:</a:t>
            </a:r>
          </a:p>
          <a:p>
            <a:pPr marL="0" indent="0">
              <a:buClr>
                <a:schemeClr val="tx2"/>
              </a:buClr>
              <a:buNone/>
            </a:pPr>
            <a:endParaRPr lang="en-US" sz="2400" dirty="0"/>
          </a:p>
          <a:p>
            <a:pPr marL="457200" indent="-457200">
              <a:buClr>
                <a:schemeClr val="tx2"/>
              </a:buClr>
              <a:buFont typeface="+mj-lt"/>
              <a:buAutoNum type="arabicPeriod"/>
            </a:pPr>
            <a:r>
              <a:rPr lang="en-US" sz="2400" b="1" dirty="0">
                <a:solidFill>
                  <a:srgbClr val="1F497D"/>
                </a:solidFill>
              </a:rPr>
              <a:t>Monitoring</a:t>
            </a:r>
          </a:p>
          <a:p>
            <a:pPr marL="457200" indent="-457200">
              <a:buClr>
                <a:schemeClr val="tx2"/>
              </a:buClr>
              <a:buFont typeface="+mj-lt"/>
              <a:buAutoNum type="arabicPeriod"/>
            </a:pPr>
            <a:endParaRPr lang="en-US" sz="2400" b="1" dirty="0">
              <a:solidFill>
                <a:srgbClr val="1F497D"/>
              </a:solidFill>
            </a:endParaRPr>
          </a:p>
          <a:p>
            <a:pPr marL="457200" indent="-457200">
              <a:buClr>
                <a:schemeClr val="tx2"/>
              </a:buClr>
              <a:buFont typeface="+mj-lt"/>
              <a:buAutoNum type="arabicPeriod"/>
            </a:pPr>
            <a:r>
              <a:rPr lang="en-US" sz="2400" b="1" dirty="0">
                <a:solidFill>
                  <a:srgbClr val="1F497D"/>
                </a:solidFill>
              </a:rPr>
              <a:t>+ Information</a:t>
            </a:r>
            <a:r>
              <a:rPr lang="en-US" sz="2400" dirty="0">
                <a:solidFill>
                  <a:srgbClr val="1F497D"/>
                </a:solidFill>
              </a:rPr>
              <a:t> </a:t>
            </a:r>
            <a:r>
              <a:rPr lang="en-US" sz="2400" dirty="0"/>
              <a:t>Feedback</a:t>
            </a:r>
          </a:p>
          <a:p>
            <a:pPr marL="857250" lvl="1" indent="-457200">
              <a:buClr>
                <a:schemeClr val="tx2"/>
              </a:buClr>
            </a:pPr>
            <a:r>
              <a:rPr lang="en-US" sz="2000" dirty="0"/>
              <a:t>BVR Performance Tacking and Review</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Target</a:t>
            </a:r>
            <a:r>
              <a:rPr lang="en-US" sz="2400" dirty="0">
                <a:solidFill>
                  <a:srgbClr val="1F497D"/>
                </a:solidFill>
              </a:rPr>
              <a:t> </a:t>
            </a:r>
            <a:r>
              <a:rPr lang="en-US" sz="2400" dirty="0"/>
              <a:t>Setting</a:t>
            </a:r>
          </a:p>
          <a:p>
            <a:pPr marL="857250" lvl="1" indent="-457200">
              <a:buClr>
                <a:schemeClr val="tx2"/>
              </a:buClr>
            </a:pPr>
            <a:r>
              <a:rPr lang="en-US" sz="2000" dirty="0"/>
              <a:t>BVR Target Balance, Connectedness, Time Horizon, Stretch, Clarity, and Comparability </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Prosocial</a:t>
            </a:r>
            <a:r>
              <a:rPr lang="en-US" sz="2400" dirty="0">
                <a:solidFill>
                  <a:srgbClr val="1F497D"/>
                </a:solidFill>
              </a:rPr>
              <a:t> </a:t>
            </a:r>
            <a:r>
              <a:rPr lang="en-US" sz="2400" dirty="0"/>
              <a:t>Incentives </a:t>
            </a:r>
          </a:p>
          <a:p>
            <a:pPr marL="857250" lvl="1" indent="-457200">
              <a:buClr>
                <a:schemeClr val="tx2"/>
              </a:buClr>
            </a:pPr>
            <a:r>
              <a:rPr lang="en-US" sz="2000" dirty="0"/>
              <a:t>Not currently in MP surveys, although “</a:t>
            </a:r>
            <a:r>
              <a:rPr lang="en-US" sz="2000" i="1" dirty="0"/>
              <a:t>67% of CEOs believe prosocial considerations are increasingly essential for acquiring and motivating high-skilled labor</a:t>
            </a:r>
            <a:r>
              <a:rPr lang="en-US" sz="2000" dirty="0"/>
              <a:t>”</a:t>
            </a:r>
          </a:p>
          <a:p>
            <a:pPr marL="857250" lvl="1" indent="-457200">
              <a:buClr>
                <a:schemeClr val="tx2"/>
              </a:buClr>
            </a:pPr>
            <a:endParaRPr lang="en-US" sz="2000" dirty="0"/>
          </a:p>
          <a:p>
            <a:pPr marL="0" indent="0">
              <a:buClr>
                <a:schemeClr val="tx2"/>
              </a:buClr>
              <a:buNone/>
            </a:pPr>
            <a:r>
              <a:rPr lang="en-US" sz="2000" dirty="0"/>
              <a:t> </a:t>
            </a:r>
          </a:p>
        </p:txBody>
      </p:sp>
      <p:sp>
        <p:nvSpPr>
          <p:cNvPr id="4" name="Rectangle 3"/>
          <p:cNvSpPr/>
          <p:nvPr/>
        </p:nvSpPr>
        <p:spPr>
          <a:xfrm>
            <a:off x="381687" y="4843799"/>
            <a:ext cx="8541171" cy="1682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0296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The Experimental Design</a:t>
            </a:r>
          </a:p>
        </p:txBody>
      </p:sp>
      <p:sp>
        <p:nvSpPr>
          <p:cNvPr id="3" name="Content Placeholder 2"/>
          <p:cNvSpPr>
            <a:spLocks noGrp="1"/>
          </p:cNvSpPr>
          <p:nvPr>
            <p:ph idx="1"/>
          </p:nvPr>
        </p:nvSpPr>
        <p:spPr>
          <a:xfrm>
            <a:off x="457200" y="1485900"/>
            <a:ext cx="8229600" cy="5297672"/>
          </a:xfrm>
        </p:spPr>
        <p:txBody>
          <a:bodyPr>
            <a:normAutofit fontScale="77500" lnSpcReduction="20000"/>
          </a:bodyPr>
          <a:lstStyle/>
          <a:p>
            <a:pPr marL="0" indent="0">
              <a:buClr>
                <a:schemeClr val="tx2"/>
              </a:buClr>
              <a:buNone/>
            </a:pPr>
            <a:r>
              <a:rPr lang="en-US" sz="2400" dirty="0"/>
              <a:t>All 335 Captains included in the experiment (no opt-out) </a:t>
            </a:r>
          </a:p>
          <a:p>
            <a:pPr marL="0" indent="0">
              <a:buClr>
                <a:schemeClr val="tx2"/>
              </a:buClr>
              <a:buNone/>
            </a:pPr>
            <a:endParaRPr lang="en-US" sz="2400" dirty="0"/>
          </a:p>
          <a:p>
            <a:pPr marL="0" indent="0">
              <a:buClr>
                <a:schemeClr val="tx2"/>
              </a:buClr>
              <a:buNone/>
            </a:pPr>
            <a:r>
              <a:rPr lang="en-US" sz="2400" dirty="0"/>
              <a:t>Randomized into four experimental groups:</a:t>
            </a:r>
          </a:p>
          <a:p>
            <a:pPr marL="0" indent="0">
              <a:buClr>
                <a:schemeClr val="tx2"/>
              </a:buClr>
              <a:buNone/>
            </a:pPr>
            <a:endParaRPr lang="en-US" sz="2400" dirty="0"/>
          </a:p>
          <a:p>
            <a:pPr marL="457200" indent="-457200">
              <a:buClr>
                <a:schemeClr val="tx2"/>
              </a:buClr>
              <a:buFont typeface="+mj-lt"/>
              <a:buAutoNum type="arabicPeriod"/>
            </a:pPr>
            <a:r>
              <a:rPr lang="en-US" sz="2400" b="1" dirty="0">
                <a:solidFill>
                  <a:schemeClr val="tx2"/>
                </a:solidFill>
              </a:rPr>
              <a:t>Monitoring</a:t>
            </a:r>
          </a:p>
          <a:p>
            <a:pPr marL="457200" indent="-457200">
              <a:buClr>
                <a:schemeClr val="tx2"/>
              </a:buClr>
              <a:buFont typeface="+mj-lt"/>
              <a:buAutoNum type="arabicPeriod"/>
            </a:pPr>
            <a:endParaRPr lang="en-US" sz="2400" b="1" dirty="0">
              <a:solidFill>
                <a:srgbClr val="1F497D"/>
              </a:solidFill>
            </a:endParaRPr>
          </a:p>
          <a:p>
            <a:pPr marL="457200" indent="-457200">
              <a:buClr>
                <a:schemeClr val="tx2"/>
              </a:buClr>
              <a:buFont typeface="+mj-lt"/>
              <a:buAutoNum type="arabicPeriod"/>
            </a:pPr>
            <a:r>
              <a:rPr lang="en-US" sz="2400" b="1" dirty="0">
                <a:solidFill>
                  <a:srgbClr val="1F497D"/>
                </a:solidFill>
              </a:rPr>
              <a:t>+ Information</a:t>
            </a:r>
            <a:r>
              <a:rPr lang="en-US" sz="2400" dirty="0">
                <a:solidFill>
                  <a:srgbClr val="1F497D"/>
                </a:solidFill>
              </a:rPr>
              <a:t> </a:t>
            </a:r>
            <a:r>
              <a:rPr lang="en-US" sz="2400" dirty="0"/>
              <a:t>Feedback</a:t>
            </a:r>
          </a:p>
          <a:p>
            <a:pPr marL="857250" lvl="1" indent="-457200">
              <a:buClr>
                <a:schemeClr val="tx2"/>
              </a:buClr>
            </a:pPr>
            <a:r>
              <a:rPr lang="en-US" sz="2000" dirty="0"/>
              <a:t>BVR Performance Tacking and Review</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Target</a:t>
            </a:r>
            <a:r>
              <a:rPr lang="en-US" sz="2400" dirty="0">
                <a:solidFill>
                  <a:srgbClr val="1F497D"/>
                </a:solidFill>
              </a:rPr>
              <a:t> </a:t>
            </a:r>
            <a:r>
              <a:rPr lang="en-US" sz="2400" dirty="0"/>
              <a:t>Setting</a:t>
            </a:r>
          </a:p>
          <a:p>
            <a:pPr marL="857250" lvl="1" indent="-457200">
              <a:buClr>
                <a:schemeClr val="tx2"/>
              </a:buClr>
            </a:pPr>
            <a:r>
              <a:rPr lang="en-US" sz="2000" dirty="0"/>
              <a:t>BVR Target Balance, Connectedness, Time Horizon, Stretch, Clarity, and Comparability </a:t>
            </a:r>
          </a:p>
          <a:p>
            <a:pPr marL="457200" indent="-457200">
              <a:buClr>
                <a:schemeClr val="tx2"/>
              </a:buClr>
              <a:buFont typeface="+mj-lt"/>
              <a:buAutoNum type="arabicPeriod"/>
            </a:pPr>
            <a:endParaRPr lang="en-US" sz="2400" dirty="0"/>
          </a:p>
          <a:p>
            <a:pPr marL="457200" indent="-457200">
              <a:buClr>
                <a:schemeClr val="tx2"/>
              </a:buClr>
              <a:buFont typeface="+mj-lt"/>
              <a:buAutoNum type="arabicPeriod"/>
            </a:pPr>
            <a:r>
              <a:rPr lang="en-US" sz="2400" b="1" dirty="0">
                <a:solidFill>
                  <a:srgbClr val="1F497D"/>
                </a:solidFill>
              </a:rPr>
              <a:t>+ Prosocial</a:t>
            </a:r>
            <a:r>
              <a:rPr lang="en-US" sz="2400" dirty="0">
                <a:solidFill>
                  <a:srgbClr val="1F497D"/>
                </a:solidFill>
              </a:rPr>
              <a:t> </a:t>
            </a:r>
            <a:r>
              <a:rPr lang="en-US" sz="2400" dirty="0"/>
              <a:t>Incentives </a:t>
            </a:r>
          </a:p>
          <a:p>
            <a:pPr marL="857250" lvl="1" indent="-457200">
              <a:buClr>
                <a:schemeClr val="tx2"/>
              </a:buClr>
            </a:pPr>
            <a:r>
              <a:rPr lang="en-US" sz="2000" dirty="0"/>
              <a:t>Not currently in MP surveys, although “</a:t>
            </a:r>
            <a:r>
              <a:rPr lang="en-US" sz="2000" i="1" dirty="0"/>
              <a:t>67% of CEOs believe prosocial considerations are increasingly essential for acquiring and motivating high-skilled labor</a:t>
            </a:r>
            <a:r>
              <a:rPr lang="en-US" sz="2000" dirty="0"/>
              <a:t>”</a:t>
            </a:r>
          </a:p>
          <a:p>
            <a:pPr marL="857250" lvl="1" indent="-457200">
              <a:buClr>
                <a:schemeClr val="tx2"/>
              </a:buClr>
            </a:pPr>
            <a:endParaRPr lang="en-US" sz="2000" dirty="0"/>
          </a:p>
          <a:p>
            <a:pPr marL="0" indent="0">
              <a:buClr>
                <a:schemeClr val="tx2"/>
              </a:buClr>
              <a:buNone/>
            </a:pPr>
            <a:r>
              <a:rPr lang="en-US" sz="2000" dirty="0"/>
              <a:t> </a:t>
            </a:r>
          </a:p>
        </p:txBody>
      </p:sp>
    </p:spTree>
    <p:extLst>
      <p:ext uri="{BB962C8B-B14F-4D97-AF65-F5344CB8AC3E}">
        <p14:creationId xmlns:p14="http://schemas.microsoft.com/office/powerpoint/2010/main" val="977203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4-23 at 4.25.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70028"/>
            <a:ext cx="7204609" cy="5029911"/>
          </a:xfrm>
          <a:prstGeom prst="rect">
            <a:avLst/>
          </a:prstGeom>
          <a:ln>
            <a:solidFill>
              <a:srgbClr val="000000"/>
            </a:solidFill>
          </a:ln>
        </p:spPr>
      </p:pic>
      <p:sp>
        <p:nvSpPr>
          <p:cNvPr id="5" name="TextBox 4"/>
          <p:cNvSpPr txBox="1"/>
          <p:nvPr/>
        </p:nvSpPr>
        <p:spPr>
          <a:xfrm>
            <a:off x="0" y="2730406"/>
            <a:ext cx="1806574" cy="338554"/>
          </a:xfrm>
          <a:prstGeom prst="rect">
            <a:avLst/>
          </a:prstGeom>
          <a:noFill/>
        </p:spPr>
        <p:txBody>
          <a:bodyPr wrap="square" rtlCol="0">
            <a:spAutoFit/>
          </a:bodyPr>
          <a:lstStyle/>
          <a:p>
            <a:pPr defTabSz="457200"/>
            <a:r>
              <a:rPr lang="en-US" sz="1600" dirty="0">
                <a:solidFill>
                  <a:srgbClr val="59357E"/>
                </a:solidFill>
              </a:rPr>
              <a:t>Information</a:t>
            </a:r>
          </a:p>
        </p:txBody>
      </p:sp>
      <p:cxnSp>
        <p:nvCxnSpPr>
          <p:cNvPr id="6" name="Straight Arrow Connector 5"/>
          <p:cNvCxnSpPr/>
          <p:nvPr/>
        </p:nvCxnSpPr>
        <p:spPr>
          <a:xfrm>
            <a:off x="827584" y="3068960"/>
            <a:ext cx="72008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 Shot 2015-05-19 at 12.0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4229100"/>
            <a:ext cx="771253" cy="175156"/>
          </a:xfrm>
          <a:prstGeom prst="rect">
            <a:avLst/>
          </a:prstGeom>
        </p:spPr>
      </p:pic>
    </p:spTree>
    <p:extLst>
      <p:ext uri="{BB962C8B-B14F-4D97-AF65-F5344CB8AC3E}">
        <p14:creationId xmlns:p14="http://schemas.microsoft.com/office/powerpoint/2010/main" val="131897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20 at 11.44.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32656"/>
            <a:ext cx="6552728" cy="6087110"/>
          </a:xfrm>
          <a:prstGeom prst="rect">
            <a:avLst/>
          </a:prstGeom>
          <a:ln>
            <a:solidFill>
              <a:srgbClr val="000000"/>
            </a:solidFill>
          </a:ln>
        </p:spPr>
      </p:pic>
      <p:sp>
        <p:nvSpPr>
          <p:cNvPr id="5" name="TextBox 4"/>
          <p:cNvSpPr txBox="1"/>
          <p:nvPr/>
        </p:nvSpPr>
        <p:spPr>
          <a:xfrm>
            <a:off x="18893" y="2185119"/>
            <a:ext cx="1806574" cy="307777"/>
          </a:xfrm>
          <a:prstGeom prst="rect">
            <a:avLst/>
          </a:prstGeom>
          <a:noFill/>
        </p:spPr>
        <p:txBody>
          <a:bodyPr wrap="square" rtlCol="0">
            <a:spAutoFit/>
          </a:bodyPr>
          <a:lstStyle/>
          <a:p>
            <a:pPr defTabSz="457200"/>
            <a:r>
              <a:rPr lang="en-US" sz="1400" dirty="0">
                <a:solidFill>
                  <a:srgbClr val="59357E"/>
                </a:solidFill>
              </a:rPr>
              <a:t>1) Information</a:t>
            </a:r>
          </a:p>
        </p:txBody>
      </p:sp>
      <p:cxnSp>
        <p:nvCxnSpPr>
          <p:cNvPr id="6" name="Straight Arrow Connector 5"/>
          <p:cNvCxnSpPr/>
          <p:nvPr/>
        </p:nvCxnSpPr>
        <p:spPr>
          <a:xfrm>
            <a:off x="1259632" y="2492896"/>
            <a:ext cx="72008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022010" y="3212976"/>
            <a:ext cx="1806574" cy="307777"/>
          </a:xfrm>
          <a:prstGeom prst="rect">
            <a:avLst/>
          </a:prstGeom>
          <a:noFill/>
        </p:spPr>
        <p:txBody>
          <a:bodyPr wrap="square" rtlCol="0">
            <a:spAutoFit/>
          </a:bodyPr>
          <a:lstStyle/>
          <a:p>
            <a:pPr defTabSz="457200"/>
            <a:r>
              <a:rPr lang="en-US" sz="1400" dirty="0">
                <a:solidFill>
                  <a:srgbClr val="59357E"/>
                </a:solidFill>
              </a:rPr>
              <a:t>2) Target</a:t>
            </a:r>
          </a:p>
        </p:txBody>
      </p:sp>
      <p:cxnSp>
        <p:nvCxnSpPr>
          <p:cNvPr id="8" name="Straight Arrow Connector 7"/>
          <p:cNvCxnSpPr/>
          <p:nvPr/>
        </p:nvCxnSpPr>
        <p:spPr>
          <a:xfrm flipH="1" flipV="1">
            <a:off x="7596336" y="2852936"/>
            <a:ext cx="72008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descr="Screen Shot 2015-05-19 at 12.0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678" y="4794250"/>
            <a:ext cx="619022" cy="140584"/>
          </a:xfrm>
          <a:prstGeom prst="rect">
            <a:avLst/>
          </a:prstGeom>
        </p:spPr>
      </p:pic>
    </p:spTree>
    <p:extLst>
      <p:ext uri="{BB962C8B-B14F-4D97-AF65-F5344CB8AC3E}">
        <p14:creationId xmlns:p14="http://schemas.microsoft.com/office/powerpoint/2010/main" val="3681116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5-20 at 11.4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30953"/>
            <a:ext cx="6552728" cy="6122383"/>
          </a:xfrm>
          <a:prstGeom prst="rect">
            <a:avLst/>
          </a:prstGeom>
          <a:ln>
            <a:solidFill>
              <a:schemeClr val="tx1"/>
            </a:solidFill>
          </a:ln>
        </p:spPr>
      </p:pic>
      <p:cxnSp>
        <p:nvCxnSpPr>
          <p:cNvPr id="4" name="Straight Arrow Connector 3"/>
          <p:cNvCxnSpPr/>
          <p:nvPr/>
        </p:nvCxnSpPr>
        <p:spPr>
          <a:xfrm>
            <a:off x="1187624" y="2420888"/>
            <a:ext cx="72008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1043608" y="3573016"/>
            <a:ext cx="100811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H="1" flipV="1">
            <a:off x="7596336" y="2780928"/>
            <a:ext cx="720080"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122" y="2113111"/>
            <a:ext cx="1806574" cy="307777"/>
          </a:xfrm>
          <a:prstGeom prst="rect">
            <a:avLst/>
          </a:prstGeom>
          <a:noFill/>
        </p:spPr>
        <p:txBody>
          <a:bodyPr wrap="square" rtlCol="0">
            <a:spAutoFit/>
          </a:bodyPr>
          <a:lstStyle/>
          <a:p>
            <a:pPr defTabSz="457200"/>
            <a:r>
              <a:rPr lang="en-US" sz="1400" dirty="0">
                <a:solidFill>
                  <a:srgbClr val="59357E"/>
                </a:solidFill>
              </a:rPr>
              <a:t>1) Information</a:t>
            </a:r>
          </a:p>
        </p:txBody>
      </p:sp>
      <p:sp>
        <p:nvSpPr>
          <p:cNvPr id="9" name="TextBox 8"/>
          <p:cNvSpPr txBox="1"/>
          <p:nvPr/>
        </p:nvSpPr>
        <p:spPr>
          <a:xfrm>
            <a:off x="101130" y="3841303"/>
            <a:ext cx="1806574" cy="307777"/>
          </a:xfrm>
          <a:prstGeom prst="rect">
            <a:avLst/>
          </a:prstGeom>
          <a:noFill/>
        </p:spPr>
        <p:txBody>
          <a:bodyPr wrap="square" rtlCol="0">
            <a:spAutoFit/>
          </a:bodyPr>
          <a:lstStyle/>
          <a:p>
            <a:pPr defTabSz="457200"/>
            <a:r>
              <a:rPr lang="en-US" sz="1400" dirty="0">
                <a:solidFill>
                  <a:srgbClr val="59357E"/>
                </a:solidFill>
              </a:rPr>
              <a:t>3) </a:t>
            </a:r>
            <a:r>
              <a:rPr lang="en-US" sz="1400" dirty="0" err="1">
                <a:solidFill>
                  <a:srgbClr val="59357E"/>
                </a:solidFill>
              </a:rPr>
              <a:t>Prosocial</a:t>
            </a:r>
            <a:endParaRPr lang="en-US" sz="1400" dirty="0">
              <a:solidFill>
                <a:srgbClr val="59357E"/>
              </a:solidFill>
            </a:endParaRPr>
          </a:p>
        </p:txBody>
      </p:sp>
      <p:sp>
        <p:nvSpPr>
          <p:cNvPr id="10" name="TextBox 9"/>
          <p:cNvSpPr txBox="1"/>
          <p:nvPr/>
        </p:nvSpPr>
        <p:spPr>
          <a:xfrm>
            <a:off x="8022010" y="3121223"/>
            <a:ext cx="1806574" cy="307777"/>
          </a:xfrm>
          <a:prstGeom prst="rect">
            <a:avLst/>
          </a:prstGeom>
          <a:noFill/>
        </p:spPr>
        <p:txBody>
          <a:bodyPr wrap="square" rtlCol="0">
            <a:spAutoFit/>
          </a:bodyPr>
          <a:lstStyle/>
          <a:p>
            <a:pPr defTabSz="457200"/>
            <a:r>
              <a:rPr lang="en-US" sz="1400" dirty="0">
                <a:solidFill>
                  <a:srgbClr val="59357E"/>
                </a:solidFill>
              </a:rPr>
              <a:t>2) Target</a:t>
            </a:r>
          </a:p>
        </p:txBody>
      </p:sp>
      <p:pic>
        <p:nvPicPr>
          <p:cNvPr id="11" name="Picture 10" descr="Screen Shot 2015-05-19 at 12.02.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428" y="5118100"/>
            <a:ext cx="643091" cy="146050"/>
          </a:xfrm>
          <a:prstGeom prst="rect">
            <a:avLst/>
          </a:prstGeom>
        </p:spPr>
      </p:pic>
    </p:spTree>
    <p:extLst>
      <p:ext uri="{BB962C8B-B14F-4D97-AF65-F5344CB8AC3E}">
        <p14:creationId xmlns:p14="http://schemas.microsoft.com/office/powerpoint/2010/main" val="1944914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66"/>
            <a:ext cx="8229600" cy="826029"/>
          </a:xfrm>
        </p:spPr>
        <p:txBody>
          <a:bodyPr/>
          <a:lstStyle/>
          <a:p>
            <a:pPr algn="l"/>
            <a:r>
              <a:rPr lang="en-US" b="1" dirty="0">
                <a:solidFill>
                  <a:schemeClr val="tx2"/>
                </a:solidFill>
              </a:rPr>
              <a:t>Randomization</a:t>
            </a:r>
          </a:p>
        </p:txBody>
      </p:sp>
      <p:sp>
        <p:nvSpPr>
          <p:cNvPr id="3" name="Content Placeholder 2"/>
          <p:cNvSpPr>
            <a:spLocks noGrp="1"/>
          </p:cNvSpPr>
          <p:nvPr>
            <p:ph idx="1"/>
          </p:nvPr>
        </p:nvSpPr>
        <p:spPr>
          <a:xfrm>
            <a:off x="457200" y="1214419"/>
            <a:ext cx="8420100" cy="3332182"/>
          </a:xfrm>
        </p:spPr>
        <p:txBody>
          <a:bodyPr>
            <a:normAutofit fontScale="70000" lnSpcReduction="20000"/>
          </a:bodyPr>
          <a:lstStyle/>
          <a:p>
            <a:pPr marL="0" indent="0">
              <a:buNone/>
            </a:pPr>
            <a:r>
              <a:rPr lang="en-US" dirty="0"/>
              <a:t>Randomly allocated captains to one of the four groups through a matched quadruplet design (4000 times):</a:t>
            </a:r>
          </a:p>
          <a:p>
            <a:pPr lvl="1"/>
            <a:r>
              <a:rPr lang="en-US" dirty="0"/>
              <a:t>three selected fuel-relevant behaviors</a:t>
            </a:r>
          </a:p>
          <a:p>
            <a:pPr lvl="1"/>
            <a:r>
              <a:rPr lang="en-US" dirty="0"/>
              <a:t># engines on aircraft flown</a:t>
            </a:r>
          </a:p>
          <a:p>
            <a:pPr lvl="1"/>
            <a:r>
              <a:rPr lang="en-US" dirty="0"/>
              <a:t># flights executed per month</a:t>
            </a:r>
          </a:p>
          <a:p>
            <a:pPr marL="0" indent="0">
              <a:buNone/>
            </a:pPr>
            <a:endParaRPr lang="en-US" dirty="0"/>
          </a:p>
          <a:p>
            <a:pPr marL="0" indent="0">
              <a:buNone/>
            </a:pPr>
            <a:r>
              <a:rPr lang="en-US" dirty="0"/>
              <a:t>Balance tests for gender, seniority, age, trainer status, </a:t>
            </a:r>
            <a:r>
              <a:rPr lang="en-US" dirty="0" err="1"/>
              <a:t>ave.</a:t>
            </a:r>
            <a:r>
              <a:rPr lang="en-US" dirty="0"/>
              <a:t> length of flight, and </a:t>
            </a:r>
            <a:r>
              <a:rPr lang="en-US" dirty="0" err="1"/>
              <a:t>ave.</a:t>
            </a:r>
            <a:r>
              <a:rPr lang="en-US" dirty="0"/>
              <a:t> weekend flying</a:t>
            </a:r>
          </a:p>
          <a:p>
            <a:pPr marL="0" indent="0">
              <a:buNone/>
            </a:pPr>
            <a:endParaRPr lang="en-US" dirty="0"/>
          </a:p>
          <a:p>
            <a:pPr marL="0" indent="0">
              <a:buClr>
                <a:schemeClr val="tx2"/>
              </a:buClr>
              <a:buNone/>
            </a:pPr>
            <a:r>
              <a:rPr lang="en-US" sz="2000" dirty="0"/>
              <a:t> </a:t>
            </a:r>
          </a:p>
        </p:txBody>
      </p:sp>
      <p:graphicFrame>
        <p:nvGraphicFramePr>
          <p:cNvPr id="4" name="Content Placeholder 3"/>
          <p:cNvGraphicFramePr>
            <a:graphicFrameLocks/>
          </p:cNvGraphicFramePr>
          <p:nvPr>
            <p:extLst>
              <p:ext uri="{D42A27DB-BD31-4B8C-83A1-F6EECF244321}">
                <p14:modId xmlns:p14="http://schemas.microsoft.com/office/powerpoint/2010/main" val="546847467"/>
              </p:ext>
            </p:extLst>
          </p:nvPr>
        </p:nvGraphicFramePr>
        <p:xfrm>
          <a:off x="457200" y="3889931"/>
          <a:ext cx="8229600" cy="1629954"/>
        </p:xfrm>
        <a:graphic>
          <a:graphicData uri="http://schemas.openxmlformats.org/drawingml/2006/table">
            <a:tbl>
              <a:tblPr firstRow="1" bandRow="1">
                <a:tableStyleId>{2D5ABB26-0587-4C30-8999-92F81FD0307C}</a:tableStyleId>
              </a:tblPr>
              <a:tblGrid>
                <a:gridCol w="1206500">
                  <a:extLst>
                    <a:ext uri="{9D8B030D-6E8A-4147-A177-3AD203B41FA5}">
                      <a16:colId xmlns:a16="http://schemas.microsoft.com/office/drawing/2014/main" val="20000"/>
                    </a:ext>
                  </a:extLst>
                </a:gridCol>
                <a:gridCol w="622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a:txBody>
                    <a:bodyPr/>
                    <a:lstStyle/>
                    <a:p>
                      <a:endParaRPr lang="en-US" sz="1200" b="1" dirty="0">
                        <a:solidFill>
                          <a:srgbClr val="1F497D"/>
                        </a:solidFill>
                        <a:latin typeface="Helvetica"/>
                        <a:cs typeface="Helvetic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Fueling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Flying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Taxi</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Engines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Flights/</a:t>
                      </a:r>
                    </a:p>
                    <a:p>
                      <a:pPr algn="ctr"/>
                      <a:r>
                        <a:rPr lang="en-US" sz="1200" b="1" dirty="0">
                          <a:solidFill>
                            <a:srgbClr val="1F497D"/>
                          </a:solidFill>
                          <a:latin typeface="Helvetica"/>
                          <a:cs typeface="Helvetica"/>
                        </a:rPr>
                        <a:t>month</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Age</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Service (</a:t>
                      </a:r>
                      <a:r>
                        <a:rPr lang="en-US" sz="1200" b="1" dirty="0" err="1">
                          <a:solidFill>
                            <a:srgbClr val="1F497D"/>
                          </a:solidFill>
                          <a:latin typeface="Helvetica"/>
                          <a:cs typeface="Helvetica"/>
                        </a:rPr>
                        <a:t>yrs</a:t>
                      </a:r>
                      <a:r>
                        <a:rPr lang="en-US" sz="1200" b="1" dirty="0">
                          <a:solidFill>
                            <a:srgbClr val="1F497D"/>
                          </a:solidFill>
                          <a:latin typeface="Helvetica"/>
                          <a:cs typeface="Helvetica"/>
                        </a:rPr>
                        <a: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96091">
                <a:tc>
                  <a:txBody>
                    <a:bodyPr/>
                    <a:lstStyle/>
                    <a:p>
                      <a:r>
                        <a:rPr lang="en-US" sz="1200" b="1" dirty="0">
                          <a:solidFill>
                            <a:srgbClr val="1F497D"/>
                          </a:solidFill>
                          <a:latin typeface="Helvetica"/>
                          <a:cs typeface="Helvetica"/>
                        </a:rPr>
                        <a:t>Monitoring</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84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0.42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0.31</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0.35</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3.4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17</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304800">
                <a:tc>
                  <a:txBody>
                    <a:bodyPr/>
                    <a:lstStyle/>
                    <a:p>
                      <a:r>
                        <a:rPr lang="en-US" sz="1200" b="1" dirty="0">
                          <a:solidFill>
                            <a:srgbClr val="1F497D"/>
                          </a:solidFill>
                          <a:latin typeface="Helvetica"/>
                          <a:cs typeface="Helvetica"/>
                        </a:rPr>
                        <a:t>Information</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18</a:t>
                      </a:r>
                    </a:p>
                  </a:txBody>
                  <a:tcPr/>
                </a:tc>
                <a:extLst>
                  <a:ext uri="{0D108BD9-81ED-4DB2-BD59-A6C34878D82A}">
                    <a16:rowId xmlns:a16="http://schemas.microsoft.com/office/drawing/2014/main" val="10002"/>
                  </a:ext>
                </a:extLst>
              </a:tr>
              <a:tr h="297543">
                <a:tc>
                  <a:txBody>
                    <a:bodyPr/>
                    <a:lstStyle/>
                    <a:p>
                      <a:r>
                        <a:rPr lang="en-US" sz="1200" b="1" dirty="0">
                          <a:solidFill>
                            <a:srgbClr val="1F497D"/>
                          </a:solidFill>
                          <a:latin typeface="Helvetica"/>
                          <a:cs typeface="Helvetica"/>
                        </a:rPr>
                        <a:t>Targets</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51</a:t>
                      </a:r>
                    </a:p>
                  </a:txBody>
                  <a:tcPr/>
                </a:tc>
                <a:tc>
                  <a:txBody>
                    <a:bodyPr/>
                    <a:lstStyle/>
                    <a:p>
                      <a:pPr algn="ctr"/>
                      <a:r>
                        <a:rPr lang="en-US" sz="1200" dirty="0">
                          <a:latin typeface="Helvetica"/>
                          <a:cs typeface="Helvetica"/>
                        </a:rPr>
                        <a:t>17</a:t>
                      </a:r>
                    </a:p>
                  </a:txBody>
                  <a:tcPr/>
                </a:tc>
                <a:extLst>
                  <a:ext uri="{0D108BD9-81ED-4DB2-BD59-A6C34878D82A}">
                    <a16:rowId xmlns:a16="http://schemas.microsoft.com/office/drawing/2014/main" val="10003"/>
                  </a:ext>
                </a:extLst>
              </a:tr>
              <a:tr h="0">
                <a:tc>
                  <a:txBody>
                    <a:bodyPr/>
                    <a:lstStyle/>
                    <a:p>
                      <a:r>
                        <a:rPr lang="en-US" sz="1200" b="1" dirty="0" err="1">
                          <a:solidFill>
                            <a:srgbClr val="1F497D"/>
                          </a:solidFill>
                          <a:latin typeface="Helvetica"/>
                          <a:cs typeface="Helvetica"/>
                        </a:rPr>
                        <a:t>Prosocial</a:t>
                      </a:r>
                      <a:endParaRPr lang="en-US" sz="1200" b="1" dirty="0">
                        <a:solidFill>
                          <a:srgbClr val="1F497D"/>
                        </a:solidFill>
                        <a:latin typeface="Helvetica"/>
                        <a:cs typeface="Helvetica"/>
                      </a:endParaRP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83</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0.41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0.32</a:t>
                      </a:r>
                    </a:p>
                  </a:txBody>
                  <a:tcPr>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17</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5905499"/>
            <a:ext cx="8229600" cy="100330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1pPr>
            <a:lvl2pPr marL="742950" indent="-285750" algn="l" defTabSz="457200" rtl="0" eaLnBrk="1" latinLnBrk="0" hangingPunct="1">
              <a:spcBef>
                <a:spcPct val="20000"/>
              </a:spcBef>
              <a:buFont typeface="Arial"/>
              <a:buChar char="–"/>
              <a:defRPr sz="28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2pPr>
            <a:lvl3pPr marL="1143000" indent="-228600" algn="l" defTabSz="457200" rtl="0" eaLnBrk="1" latinLnBrk="0" hangingPunct="1">
              <a:spcBef>
                <a:spcPct val="20000"/>
              </a:spcBef>
              <a:buFont typeface="Arial"/>
              <a:buChar char="•"/>
              <a:defRPr sz="24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3pPr>
            <a:lvl4pPr marL="16002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4pPr>
            <a:lvl5pPr marL="20574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200" dirty="0"/>
              <a:t>We also had data on departing/arrival airport, weather, time of day of flight, delays, time of flight  </a:t>
            </a:r>
          </a:p>
          <a:p>
            <a:pPr marL="0" indent="0">
              <a:buFont typeface="Arial"/>
              <a:buNone/>
            </a:pPr>
            <a:endParaRPr lang="en-US" dirty="0"/>
          </a:p>
          <a:p>
            <a:pPr marL="0" indent="0">
              <a:buClr>
                <a:schemeClr val="tx2"/>
              </a:buClr>
              <a:buFont typeface="Arial"/>
              <a:buNone/>
            </a:pPr>
            <a:r>
              <a:rPr lang="en-US" sz="2000" dirty="0"/>
              <a:t> </a:t>
            </a:r>
          </a:p>
        </p:txBody>
      </p:sp>
      <p:sp>
        <p:nvSpPr>
          <p:cNvPr id="6" name="Rectangle 5">
            <a:extLst>
              <a:ext uri="{FF2B5EF4-FFF2-40B4-BE49-F238E27FC236}">
                <a16:creationId xmlns:a16="http://schemas.microsoft.com/office/drawing/2014/main" id="{A3D035E5-0A49-A941-B22E-27C46171DABA}"/>
              </a:ext>
            </a:extLst>
          </p:cNvPr>
          <p:cNvSpPr/>
          <p:nvPr/>
        </p:nvSpPr>
        <p:spPr>
          <a:xfrm>
            <a:off x="242892" y="2876551"/>
            <a:ext cx="8541171" cy="378540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293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66"/>
            <a:ext cx="8229600" cy="826029"/>
          </a:xfrm>
        </p:spPr>
        <p:txBody>
          <a:bodyPr/>
          <a:lstStyle/>
          <a:p>
            <a:pPr algn="l"/>
            <a:r>
              <a:rPr lang="en-US" b="1" dirty="0">
                <a:solidFill>
                  <a:schemeClr val="tx2"/>
                </a:solidFill>
              </a:rPr>
              <a:t>Randomization</a:t>
            </a:r>
          </a:p>
        </p:txBody>
      </p:sp>
      <p:sp>
        <p:nvSpPr>
          <p:cNvPr id="3" name="Content Placeholder 2"/>
          <p:cNvSpPr>
            <a:spLocks noGrp="1"/>
          </p:cNvSpPr>
          <p:nvPr>
            <p:ph idx="1"/>
          </p:nvPr>
        </p:nvSpPr>
        <p:spPr>
          <a:xfrm>
            <a:off x="457200" y="1214419"/>
            <a:ext cx="8420100" cy="3332182"/>
          </a:xfrm>
        </p:spPr>
        <p:txBody>
          <a:bodyPr>
            <a:normAutofit fontScale="70000" lnSpcReduction="20000"/>
          </a:bodyPr>
          <a:lstStyle/>
          <a:p>
            <a:pPr marL="0" indent="0">
              <a:buNone/>
            </a:pPr>
            <a:r>
              <a:rPr lang="en-US" dirty="0"/>
              <a:t>Randomly allocated captains to one of the four groups through a matched quadruplet design (4000 times):</a:t>
            </a:r>
          </a:p>
          <a:p>
            <a:pPr lvl="1"/>
            <a:r>
              <a:rPr lang="en-US" dirty="0"/>
              <a:t>three selected fuel-relevant behaviors</a:t>
            </a:r>
          </a:p>
          <a:p>
            <a:pPr lvl="1"/>
            <a:r>
              <a:rPr lang="en-US" dirty="0"/>
              <a:t># engines on aircraft flown</a:t>
            </a:r>
          </a:p>
          <a:p>
            <a:pPr lvl="1"/>
            <a:r>
              <a:rPr lang="en-US" dirty="0"/>
              <a:t># flights executed per month</a:t>
            </a:r>
          </a:p>
          <a:p>
            <a:pPr marL="0" indent="0">
              <a:buNone/>
            </a:pPr>
            <a:endParaRPr lang="en-US" dirty="0"/>
          </a:p>
          <a:p>
            <a:pPr marL="0" indent="0">
              <a:buNone/>
            </a:pPr>
            <a:r>
              <a:rPr lang="en-US" dirty="0"/>
              <a:t>Balance tests for gender, seniority, age, trainer status, </a:t>
            </a:r>
            <a:r>
              <a:rPr lang="en-US" dirty="0" err="1"/>
              <a:t>ave.</a:t>
            </a:r>
            <a:r>
              <a:rPr lang="en-US" dirty="0"/>
              <a:t> length of flight, and </a:t>
            </a:r>
            <a:r>
              <a:rPr lang="en-US" dirty="0" err="1"/>
              <a:t>ave.</a:t>
            </a:r>
            <a:r>
              <a:rPr lang="en-US" dirty="0"/>
              <a:t> weekend flying</a:t>
            </a:r>
          </a:p>
          <a:p>
            <a:pPr marL="0" indent="0">
              <a:buNone/>
            </a:pPr>
            <a:endParaRPr lang="en-US" dirty="0"/>
          </a:p>
          <a:p>
            <a:pPr marL="0" indent="0">
              <a:buClr>
                <a:schemeClr val="tx2"/>
              </a:buClr>
              <a:buNone/>
            </a:pPr>
            <a:r>
              <a:rPr lang="en-US" sz="2000" dirty="0"/>
              <a:t> </a:t>
            </a:r>
          </a:p>
        </p:txBody>
      </p:sp>
      <p:graphicFrame>
        <p:nvGraphicFramePr>
          <p:cNvPr id="4" name="Content Placeholder 3"/>
          <p:cNvGraphicFramePr>
            <a:graphicFrameLocks/>
          </p:cNvGraphicFramePr>
          <p:nvPr>
            <p:extLst/>
          </p:nvPr>
        </p:nvGraphicFramePr>
        <p:xfrm>
          <a:off x="457200" y="3889931"/>
          <a:ext cx="8229600" cy="1629954"/>
        </p:xfrm>
        <a:graphic>
          <a:graphicData uri="http://schemas.openxmlformats.org/drawingml/2006/table">
            <a:tbl>
              <a:tblPr firstRow="1" bandRow="1">
                <a:tableStyleId>{2D5ABB26-0587-4C30-8999-92F81FD0307C}</a:tableStyleId>
              </a:tblPr>
              <a:tblGrid>
                <a:gridCol w="1206500">
                  <a:extLst>
                    <a:ext uri="{9D8B030D-6E8A-4147-A177-3AD203B41FA5}">
                      <a16:colId xmlns:a16="http://schemas.microsoft.com/office/drawing/2014/main" val="20000"/>
                    </a:ext>
                  </a:extLst>
                </a:gridCol>
                <a:gridCol w="622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a:txBody>
                    <a:bodyPr/>
                    <a:lstStyle/>
                    <a:p>
                      <a:endParaRPr lang="en-US" sz="1200" b="1" dirty="0">
                        <a:solidFill>
                          <a:srgbClr val="1F497D"/>
                        </a:solidFill>
                        <a:latin typeface="Helvetica"/>
                        <a:cs typeface="Helvetic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Fueling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Flying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Taxi</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Engines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Flights/</a:t>
                      </a:r>
                    </a:p>
                    <a:p>
                      <a:pPr algn="ctr"/>
                      <a:r>
                        <a:rPr lang="en-US" sz="1200" b="1" dirty="0">
                          <a:solidFill>
                            <a:srgbClr val="1F497D"/>
                          </a:solidFill>
                          <a:latin typeface="Helvetica"/>
                          <a:cs typeface="Helvetica"/>
                        </a:rPr>
                        <a:t>month</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Age</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Service (</a:t>
                      </a:r>
                      <a:r>
                        <a:rPr lang="en-US" sz="1200" b="1" dirty="0" err="1">
                          <a:solidFill>
                            <a:srgbClr val="1F497D"/>
                          </a:solidFill>
                          <a:latin typeface="Helvetica"/>
                          <a:cs typeface="Helvetica"/>
                        </a:rPr>
                        <a:t>yrs</a:t>
                      </a:r>
                      <a:r>
                        <a:rPr lang="en-US" sz="1200" b="1" dirty="0">
                          <a:solidFill>
                            <a:srgbClr val="1F497D"/>
                          </a:solidFill>
                          <a:latin typeface="Helvetica"/>
                          <a:cs typeface="Helvetica"/>
                        </a:rPr>
                        <a: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96091">
                <a:tc>
                  <a:txBody>
                    <a:bodyPr/>
                    <a:lstStyle/>
                    <a:p>
                      <a:r>
                        <a:rPr lang="en-US" sz="1200" b="1" dirty="0">
                          <a:solidFill>
                            <a:srgbClr val="1F497D"/>
                          </a:solidFill>
                          <a:latin typeface="Helvetica"/>
                          <a:cs typeface="Helvetica"/>
                        </a:rPr>
                        <a:t>Monitoring</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84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0.42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0.31</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0.35</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3.4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17</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304800">
                <a:tc>
                  <a:txBody>
                    <a:bodyPr/>
                    <a:lstStyle/>
                    <a:p>
                      <a:r>
                        <a:rPr lang="en-US" sz="1200" b="1" dirty="0">
                          <a:solidFill>
                            <a:srgbClr val="1F497D"/>
                          </a:solidFill>
                          <a:latin typeface="Helvetica"/>
                          <a:cs typeface="Helvetica"/>
                        </a:rPr>
                        <a:t>Information</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18</a:t>
                      </a:r>
                    </a:p>
                  </a:txBody>
                  <a:tcPr/>
                </a:tc>
                <a:extLst>
                  <a:ext uri="{0D108BD9-81ED-4DB2-BD59-A6C34878D82A}">
                    <a16:rowId xmlns:a16="http://schemas.microsoft.com/office/drawing/2014/main" val="10002"/>
                  </a:ext>
                </a:extLst>
              </a:tr>
              <a:tr h="297543">
                <a:tc>
                  <a:txBody>
                    <a:bodyPr/>
                    <a:lstStyle/>
                    <a:p>
                      <a:r>
                        <a:rPr lang="en-US" sz="1200" b="1" dirty="0">
                          <a:solidFill>
                            <a:srgbClr val="1F497D"/>
                          </a:solidFill>
                          <a:latin typeface="Helvetica"/>
                          <a:cs typeface="Helvetica"/>
                        </a:rPr>
                        <a:t>Targets</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51</a:t>
                      </a:r>
                    </a:p>
                  </a:txBody>
                  <a:tcPr/>
                </a:tc>
                <a:tc>
                  <a:txBody>
                    <a:bodyPr/>
                    <a:lstStyle/>
                    <a:p>
                      <a:pPr algn="ctr"/>
                      <a:r>
                        <a:rPr lang="en-US" sz="1200" dirty="0">
                          <a:latin typeface="Helvetica"/>
                          <a:cs typeface="Helvetica"/>
                        </a:rPr>
                        <a:t>17</a:t>
                      </a:r>
                    </a:p>
                  </a:txBody>
                  <a:tcPr/>
                </a:tc>
                <a:extLst>
                  <a:ext uri="{0D108BD9-81ED-4DB2-BD59-A6C34878D82A}">
                    <a16:rowId xmlns:a16="http://schemas.microsoft.com/office/drawing/2014/main" val="10003"/>
                  </a:ext>
                </a:extLst>
              </a:tr>
              <a:tr h="0">
                <a:tc>
                  <a:txBody>
                    <a:bodyPr/>
                    <a:lstStyle/>
                    <a:p>
                      <a:r>
                        <a:rPr lang="en-US" sz="1200" b="1" dirty="0" err="1">
                          <a:solidFill>
                            <a:srgbClr val="1F497D"/>
                          </a:solidFill>
                          <a:latin typeface="Helvetica"/>
                          <a:cs typeface="Helvetica"/>
                        </a:rPr>
                        <a:t>Prosocial</a:t>
                      </a:r>
                      <a:endParaRPr lang="en-US" sz="1200" b="1" dirty="0">
                        <a:solidFill>
                          <a:srgbClr val="1F497D"/>
                        </a:solidFill>
                        <a:latin typeface="Helvetica"/>
                        <a:cs typeface="Helvetica"/>
                      </a:endParaRP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83</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0.41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0.32</a:t>
                      </a:r>
                    </a:p>
                  </a:txBody>
                  <a:tcPr>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17</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5905499"/>
            <a:ext cx="8229600" cy="100330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1pPr>
            <a:lvl2pPr marL="742950" indent="-285750" algn="l" defTabSz="457200" rtl="0" eaLnBrk="1" latinLnBrk="0" hangingPunct="1">
              <a:spcBef>
                <a:spcPct val="20000"/>
              </a:spcBef>
              <a:buFont typeface="Arial"/>
              <a:buChar char="–"/>
              <a:defRPr sz="28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2pPr>
            <a:lvl3pPr marL="1143000" indent="-228600" algn="l" defTabSz="457200" rtl="0" eaLnBrk="1" latinLnBrk="0" hangingPunct="1">
              <a:spcBef>
                <a:spcPct val="20000"/>
              </a:spcBef>
              <a:buFont typeface="Arial"/>
              <a:buChar char="•"/>
              <a:defRPr sz="24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3pPr>
            <a:lvl4pPr marL="16002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4pPr>
            <a:lvl5pPr marL="20574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200" dirty="0"/>
              <a:t>We also had data on departing/arrival airport, weather, time of day of flight, delays, time of flight  </a:t>
            </a:r>
          </a:p>
          <a:p>
            <a:pPr marL="0" indent="0">
              <a:buFont typeface="Arial"/>
              <a:buNone/>
            </a:pPr>
            <a:endParaRPr lang="en-US" dirty="0"/>
          </a:p>
          <a:p>
            <a:pPr marL="0" indent="0">
              <a:buClr>
                <a:schemeClr val="tx2"/>
              </a:buClr>
              <a:buFont typeface="Arial"/>
              <a:buNone/>
            </a:pPr>
            <a:r>
              <a:rPr lang="en-US" sz="2000" dirty="0"/>
              <a:t> </a:t>
            </a:r>
          </a:p>
        </p:txBody>
      </p:sp>
      <p:sp>
        <p:nvSpPr>
          <p:cNvPr id="6" name="Rectangle 5">
            <a:extLst>
              <a:ext uri="{FF2B5EF4-FFF2-40B4-BE49-F238E27FC236}">
                <a16:creationId xmlns:a16="http://schemas.microsoft.com/office/drawing/2014/main" id="{A3D035E5-0A49-A941-B22E-27C46171DABA}"/>
              </a:ext>
            </a:extLst>
          </p:cNvPr>
          <p:cNvSpPr/>
          <p:nvPr/>
        </p:nvSpPr>
        <p:spPr>
          <a:xfrm>
            <a:off x="242892" y="3727449"/>
            <a:ext cx="8541171" cy="29345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12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66"/>
            <a:ext cx="8229600" cy="826029"/>
          </a:xfrm>
        </p:spPr>
        <p:txBody>
          <a:bodyPr/>
          <a:lstStyle/>
          <a:p>
            <a:pPr algn="l"/>
            <a:r>
              <a:rPr lang="en-US" b="1" dirty="0">
                <a:solidFill>
                  <a:schemeClr val="tx2"/>
                </a:solidFill>
              </a:rPr>
              <a:t>Randomization</a:t>
            </a:r>
          </a:p>
        </p:txBody>
      </p:sp>
      <p:sp>
        <p:nvSpPr>
          <p:cNvPr id="3" name="Content Placeholder 2"/>
          <p:cNvSpPr>
            <a:spLocks noGrp="1"/>
          </p:cNvSpPr>
          <p:nvPr>
            <p:ph idx="1"/>
          </p:nvPr>
        </p:nvSpPr>
        <p:spPr>
          <a:xfrm>
            <a:off x="457200" y="1214419"/>
            <a:ext cx="8420100" cy="3332182"/>
          </a:xfrm>
        </p:spPr>
        <p:txBody>
          <a:bodyPr>
            <a:normAutofit fontScale="70000" lnSpcReduction="20000"/>
          </a:bodyPr>
          <a:lstStyle/>
          <a:p>
            <a:pPr marL="0" indent="0">
              <a:buNone/>
            </a:pPr>
            <a:r>
              <a:rPr lang="en-US" dirty="0"/>
              <a:t>Randomly allocated captains to one of the four groups through a matched quadruplet design (4000 times):</a:t>
            </a:r>
          </a:p>
          <a:p>
            <a:pPr lvl="1"/>
            <a:r>
              <a:rPr lang="en-US" dirty="0"/>
              <a:t>three selected fuel-relevant behaviors</a:t>
            </a:r>
          </a:p>
          <a:p>
            <a:pPr lvl="1"/>
            <a:r>
              <a:rPr lang="en-US" dirty="0"/>
              <a:t># engines on aircraft flown</a:t>
            </a:r>
          </a:p>
          <a:p>
            <a:pPr lvl="1"/>
            <a:r>
              <a:rPr lang="en-US" dirty="0"/>
              <a:t># flights executed per month</a:t>
            </a:r>
          </a:p>
          <a:p>
            <a:pPr marL="0" indent="0">
              <a:buNone/>
            </a:pPr>
            <a:endParaRPr lang="en-US" dirty="0"/>
          </a:p>
          <a:p>
            <a:pPr marL="0" indent="0">
              <a:buNone/>
            </a:pPr>
            <a:r>
              <a:rPr lang="en-US" dirty="0"/>
              <a:t>Balance tests for gender, seniority, age, trainer status, </a:t>
            </a:r>
            <a:r>
              <a:rPr lang="en-US" dirty="0" err="1"/>
              <a:t>ave.</a:t>
            </a:r>
            <a:r>
              <a:rPr lang="en-US" dirty="0"/>
              <a:t> length of flight, and </a:t>
            </a:r>
            <a:r>
              <a:rPr lang="en-US" dirty="0" err="1"/>
              <a:t>ave.</a:t>
            </a:r>
            <a:r>
              <a:rPr lang="en-US" dirty="0"/>
              <a:t> weekend flying</a:t>
            </a:r>
          </a:p>
          <a:p>
            <a:pPr marL="0" indent="0">
              <a:buNone/>
            </a:pPr>
            <a:endParaRPr lang="en-US" dirty="0"/>
          </a:p>
          <a:p>
            <a:pPr marL="0" indent="0">
              <a:buClr>
                <a:schemeClr val="tx2"/>
              </a:buClr>
              <a:buNone/>
            </a:pPr>
            <a:r>
              <a:rPr lang="en-US" sz="2000" dirty="0"/>
              <a:t> </a:t>
            </a:r>
          </a:p>
        </p:txBody>
      </p:sp>
      <p:graphicFrame>
        <p:nvGraphicFramePr>
          <p:cNvPr id="4" name="Content Placeholder 3"/>
          <p:cNvGraphicFramePr>
            <a:graphicFrameLocks/>
          </p:cNvGraphicFramePr>
          <p:nvPr>
            <p:extLst/>
          </p:nvPr>
        </p:nvGraphicFramePr>
        <p:xfrm>
          <a:off x="457200" y="3889931"/>
          <a:ext cx="8229600" cy="1629954"/>
        </p:xfrm>
        <a:graphic>
          <a:graphicData uri="http://schemas.openxmlformats.org/drawingml/2006/table">
            <a:tbl>
              <a:tblPr firstRow="1" bandRow="1">
                <a:tableStyleId>{2D5ABB26-0587-4C30-8999-92F81FD0307C}</a:tableStyleId>
              </a:tblPr>
              <a:tblGrid>
                <a:gridCol w="1206500">
                  <a:extLst>
                    <a:ext uri="{9D8B030D-6E8A-4147-A177-3AD203B41FA5}">
                      <a16:colId xmlns:a16="http://schemas.microsoft.com/office/drawing/2014/main" val="20000"/>
                    </a:ext>
                  </a:extLst>
                </a:gridCol>
                <a:gridCol w="622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a:txBody>
                    <a:bodyPr/>
                    <a:lstStyle/>
                    <a:p>
                      <a:endParaRPr lang="en-US" sz="1200" b="1" dirty="0">
                        <a:solidFill>
                          <a:srgbClr val="1F497D"/>
                        </a:solidFill>
                        <a:latin typeface="Helvetica"/>
                        <a:cs typeface="Helvetic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Fueling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Flying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Taxi</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Engines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Flights/</a:t>
                      </a:r>
                    </a:p>
                    <a:p>
                      <a:pPr algn="ctr"/>
                      <a:r>
                        <a:rPr lang="en-US" sz="1200" b="1" dirty="0">
                          <a:solidFill>
                            <a:srgbClr val="1F497D"/>
                          </a:solidFill>
                          <a:latin typeface="Helvetica"/>
                          <a:cs typeface="Helvetica"/>
                        </a:rPr>
                        <a:t>month</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Age</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Service (</a:t>
                      </a:r>
                      <a:r>
                        <a:rPr lang="en-US" sz="1200" b="1" dirty="0" err="1">
                          <a:solidFill>
                            <a:srgbClr val="1F497D"/>
                          </a:solidFill>
                          <a:latin typeface="Helvetica"/>
                          <a:cs typeface="Helvetica"/>
                        </a:rPr>
                        <a:t>yrs</a:t>
                      </a:r>
                      <a:r>
                        <a:rPr lang="en-US" sz="1200" b="1" dirty="0">
                          <a:solidFill>
                            <a:srgbClr val="1F497D"/>
                          </a:solidFill>
                          <a:latin typeface="Helvetica"/>
                          <a:cs typeface="Helvetica"/>
                        </a:rPr>
                        <a: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96091">
                <a:tc>
                  <a:txBody>
                    <a:bodyPr/>
                    <a:lstStyle/>
                    <a:p>
                      <a:r>
                        <a:rPr lang="en-US" sz="1200" b="1" dirty="0">
                          <a:solidFill>
                            <a:srgbClr val="1F497D"/>
                          </a:solidFill>
                          <a:latin typeface="Helvetica"/>
                          <a:cs typeface="Helvetica"/>
                        </a:rPr>
                        <a:t>Monitoring</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84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0.42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0.31</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0.35</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3.4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17</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304800">
                <a:tc>
                  <a:txBody>
                    <a:bodyPr/>
                    <a:lstStyle/>
                    <a:p>
                      <a:r>
                        <a:rPr lang="en-US" sz="1200" b="1" dirty="0">
                          <a:solidFill>
                            <a:srgbClr val="1F497D"/>
                          </a:solidFill>
                          <a:latin typeface="Helvetica"/>
                          <a:cs typeface="Helvetica"/>
                        </a:rPr>
                        <a:t>Information</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18</a:t>
                      </a:r>
                    </a:p>
                  </a:txBody>
                  <a:tcPr/>
                </a:tc>
                <a:extLst>
                  <a:ext uri="{0D108BD9-81ED-4DB2-BD59-A6C34878D82A}">
                    <a16:rowId xmlns:a16="http://schemas.microsoft.com/office/drawing/2014/main" val="10002"/>
                  </a:ext>
                </a:extLst>
              </a:tr>
              <a:tr h="297543">
                <a:tc>
                  <a:txBody>
                    <a:bodyPr/>
                    <a:lstStyle/>
                    <a:p>
                      <a:r>
                        <a:rPr lang="en-US" sz="1200" b="1" dirty="0">
                          <a:solidFill>
                            <a:srgbClr val="1F497D"/>
                          </a:solidFill>
                          <a:latin typeface="Helvetica"/>
                          <a:cs typeface="Helvetica"/>
                        </a:rPr>
                        <a:t>Targets</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51</a:t>
                      </a:r>
                    </a:p>
                  </a:txBody>
                  <a:tcPr/>
                </a:tc>
                <a:tc>
                  <a:txBody>
                    <a:bodyPr/>
                    <a:lstStyle/>
                    <a:p>
                      <a:pPr algn="ctr"/>
                      <a:r>
                        <a:rPr lang="en-US" sz="1200" dirty="0">
                          <a:latin typeface="Helvetica"/>
                          <a:cs typeface="Helvetica"/>
                        </a:rPr>
                        <a:t>17</a:t>
                      </a:r>
                    </a:p>
                  </a:txBody>
                  <a:tcPr/>
                </a:tc>
                <a:extLst>
                  <a:ext uri="{0D108BD9-81ED-4DB2-BD59-A6C34878D82A}">
                    <a16:rowId xmlns:a16="http://schemas.microsoft.com/office/drawing/2014/main" val="10003"/>
                  </a:ext>
                </a:extLst>
              </a:tr>
              <a:tr h="0">
                <a:tc>
                  <a:txBody>
                    <a:bodyPr/>
                    <a:lstStyle/>
                    <a:p>
                      <a:r>
                        <a:rPr lang="en-US" sz="1200" b="1" dirty="0" err="1">
                          <a:solidFill>
                            <a:srgbClr val="1F497D"/>
                          </a:solidFill>
                          <a:latin typeface="Helvetica"/>
                          <a:cs typeface="Helvetica"/>
                        </a:rPr>
                        <a:t>Prosocial</a:t>
                      </a:r>
                      <a:endParaRPr lang="en-US" sz="1200" b="1" dirty="0">
                        <a:solidFill>
                          <a:srgbClr val="1F497D"/>
                        </a:solidFill>
                        <a:latin typeface="Helvetica"/>
                        <a:cs typeface="Helvetica"/>
                      </a:endParaRP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83</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0.41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0.32</a:t>
                      </a:r>
                    </a:p>
                  </a:txBody>
                  <a:tcPr>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17</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5905499"/>
            <a:ext cx="8229600" cy="100330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1pPr>
            <a:lvl2pPr marL="742950" indent="-285750" algn="l" defTabSz="457200" rtl="0" eaLnBrk="1" latinLnBrk="0" hangingPunct="1">
              <a:spcBef>
                <a:spcPct val="20000"/>
              </a:spcBef>
              <a:buFont typeface="Arial"/>
              <a:buChar char="–"/>
              <a:defRPr sz="28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2pPr>
            <a:lvl3pPr marL="1143000" indent="-228600" algn="l" defTabSz="457200" rtl="0" eaLnBrk="1" latinLnBrk="0" hangingPunct="1">
              <a:spcBef>
                <a:spcPct val="20000"/>
              </a:spcBef>
              <a:buFont typeface="Arial"/>
              <a:buChar char="•"/>
              <a:defRPr sz="24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3pPr>
            <a:lvl4pPr marL="16002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4pPr>
            <a:lvl5pPr marL="20574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200" dirty="0"/>
              <a:t>We also had data on departing/arrival airport, weather, time of day of flight, delays, time of flight  </a:t>
            </a:r>
          </a:p>
          <a:p>
            <a:pPr marL="0" indent="0">
              <a:buFont typeface="Arial"/>
              <a:buNone/>
            </a:pPr>
            <a:endParaRPr lang="en-US" dirty="0"/>
          </a:p>
          <a:p>
            <a:pPr marL="0" indent="0">
              <a:buClr>
                <a:schemeClr val="tx2"/>
              </a:buClr>
              <a:buFont typeface="Arial"/>
              <a:buNone/>
            </a:pPr>
            <a:r>
              <a:rPr lang="en-US" sz="2000" dirty="0"/>
              <a:t> </a:t>
            </a:r>
          </a:p>
        </p:txBody>
      </p:sp>
      <p:sp>
        <p:nvSpPr>
          <p:cNvPr id="6" name="Rectangle 5">
            <a:extLst>
              <a:ext uri="{FF2B5EF4-FFF2-40B4-BE49-F238E27FC236}">
                <a16:creationId xmlns:a16="http://schemas.microsoft.com/office/drawing/2014/main" id="{A3D035E5-0A49-A941-B22E-27C46171DABA}"/>
              </a:ext>
            </a:extLst>
          </p:cNvPr>
          <p:cNvSpPr/>
          <p:nvPr/>
        </p:nvSpPr>
        <p:spPr>
          <a:xfrm>
            <a:off x="242892" y="5689600"/>
            <a:ext cx="8541171" cy="97235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74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666"/>
            <a:ext cx="8229600" cy="826029"/>
          </a:xfrm>
        </p:spPr>
        <p:txBody>
          <a:bodyPr/>
          <a:lstStyle/>
          <a:p>
            <a:pPr algn="l"/>
            <a:r>
              <a:rPr lang="en-US" b="1" dirty="0">
                <a:solidFill>
                  <a:schemeClr val="tx2"/>
                </a:solidFill>
              </a:rPr>
              <a:t>Randomization</a:t>
            </a:r>
          </a:p>
        </p:txBody>
      </p:sp>
      <p:sp>
        <p:nvSpPr>
          <p:cNvPr id="3" name="Content Placeholder 2"/>
          <p:cNvSpPr>
            <a:spLocks noGrp="1"/>
          </p:cNvSpPr>
          <p:nvPr>
            <p:ph idx="1"/>
          </p:nvPr>
        </p:nvSpPr>
        <p:spPr>
          <a:xfrm>
            <a:off x="457200" y="1214419"/>
            <a:ext cx="8420100" cy="3332182"/>
          </a:xfrm>
        </p:spPr>
        <p:txBody>
          <a:bodyPr>
            <a:normAutofit fontScale="70000" lnSpcReduction="20000"/>
          </a:bodyPr>
          <a:lstStyle/>
          <a:p>
            <a:pPr marL="0" indent="0">
              <a:buNone/>
            </a:pPr>
            <a:r>
              <a:rPr lang="en-US" dirty="0"/>
              <a:t>Randomly allocated captains to one of the four groups through a matched quadruplet design (4000 times):</a:t>
            </a:r>
          </a:p>
          <a:p>
            <a:pPr lvl="1"/>
            <a:r>
              <a:rPr lang="en-US" dirty="0"/>
              <a:t>three selected fuel-relevant behaviors</a:t>
            </a:r>
          </a:p>
          <a:p>
            <a:pPr lvl="1"/>
            <a:r>
              <a:rPr lang="en-US" dirty="0"/>
              <a:t># engines on aircraft flown</a:t>
            </a:r>
          </a:p>
          <a:p>
            <a:pPr lvl="1"/>
            <a:r>
              <a:rPr lang="en-US" dirty="0"/>
              <a:t># flights executed per month</a:t>
            </a:r>
          </a:p>
          <a:p>
            <a:pPr marL="0" indent="0">
              <a:buNone/>
            </a:pPr>
            <a:endParaRPr lang="en-US" dirty="0"/>
          </a:p>
          <a:p>
            <a:pPr marL="0" indent="0">
              <a:buNone/>
            </a:pPr>
            <a:r>
              <a:rPr lang="en-US" dirty="0"/>
              <a:t>Balance tests for gender, seniority, age, trainer status, </a:t>
            </a:r>
            <a:r>
              <a:rPr lang="en-US" dirty="0" err="1"/>
              <a:t>ave.</a:t>
            </a:r>
            <a:r>
              <a:rPr lang="en-US" dirty="0"/>
              <a:t> length of flight, and </a:t>
            </a:r>
            <a:r>
              <a:rPr lang="en-US" dirty="0" err="1"/>
              <a:t>ave.</a:t>
            </a:r>
            <a:r>
              <a:rPr lang="en-US" dirty="0"/>
              <a:t> weekend flying</a:t>
            </a:r>
          </a:p>
          <a:p>
            <a:pPr marL="0" indent="0">
              <a:buNone/>
            </a:pPr>
            <a:endParaRPr lang="en-US" dirty="0"/>
          </a:p>
          <a:p>
            <a:pPr marL="0" indent="0">
              <a:buClr>
                <a:schemeClr val="tx2"/>
              </a:buClr>
              <a:buNone/>
            </a:pPr>
            <a:r>
              <a:rPr lang="en-US" sz="2000" dirty="0"/>
              <a:t> </a:t>
            </a:r>
          </a:p>
        </p:txBody>
      </p:sp>
      <p:graphicFrame>
        <p:nvGraphicFramePr>
          <p:cNvPr id="4" name="Content Placeholder 3"/>
          <p:cNvGraphicFramePr>
            <a:graphicFrameLocks/>
          </p:cNvGraphicFramePr>
          <p:nvPr>
            <p:extLst/>
          </p:nvPr>
        </p:nvGraphicFramePr>
        <p:xfrm>
          <a:off x="457200" y="3889931"/>
          <a:ext cx="8229600" cy="1629954"/>
        </p:xfrm>
        <a:graphic>
          <a:graphicData uri="http://schemas.openxmlformats.org/drawingml/2006/table">
            <a:tbl>
              <a:tblPr firstRow="1" bandRow="1">
                <a:tableStyleId>{2D5ABB26-0587-4C30-8999-92F81FD0307C}</a:tableStyleId>
              </a:tblPr>
              <a:tblGrid>
                <a:gridCol w="1206500">
                  <a:extLst>
                    <a:ext uri="{9D8B030D-6E8A-4147-A177-3AD203B41FA5}">
                      <a16:colId xmlns:a16="http://schemas.microsoft.com/office/drawing/2014/main" val="20000"/>
                    </a:ext>
                  </a:extLst>
                </a:gridCol>
                <a:gridCol w="6223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70840">
                <a:tc>
                  <a:txBody>
                    <a:bodyPr/>
                    <a:lstStyle/>
                    <a:p>
                      <a:endParaRPr lang="en-US" sz="1200" b="1" dirty="0">
                        <a:solidFill>
                          <a:srgbClr val="1F497D"/>
                        </a:solidFill>
                        <a:latin typeface="Helvetica"/>
                        <a:cs typeface="Helvetica"/>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Fueling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Flying</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Eff. Taxi</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Engines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Flights/</a:t>
                      </a:r>
                    </a:p>
                    <a:p>
                      <a:pPr algn="ctr"/>
                      <a:r>
                        <a:rPr lang="en-US" sz="1200" b="1" dirty="0">
                          <a:solidFill>
                            <a:srgbClr val="1F497D"/>
                          </a:solidFill>
                          <a:latin typeface="Helvetica"/>
                          <a:cs typeface="Helvetica"/>
                        </a:rPr>
                        <a:t>month</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Age</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200" b="1" dirty="0">
                          <a:solidFill>
                            <a:srgbClr val="1F497D"/>
                          </a:solidFill>
                          <a:latin typeface="Helvetica"/>
                          <a:cs typeface="Helvetica"/>
                        </a:rPr>
                        <a:t>Service (</a:t>
                      </a:r>
                      <a:r>
                        <a:rPr lang="en-US" sz="1200" b="1" dirty="0" err="1">
                          <a:solidFill>
                            <a:srgbClr val="1F497D"/>
                          </a:solidFill>
                          <a:latin typeface="Helvetica"/>
                          <a:cs typeface="Helvetica"/>
                        </a:rPr>
                        <a:t>yrs</a:t>
                      </a:r>
                      <a:r>
                        <a:rPr lang="en-US" sz="1200" b="1" dirty="0">
                          <a:solidFill>
                            <a:srgbClr val="1F497D"/>
                          </a:solidFill>
                          <a:latin typeface="Helvetica"/>
                          <a:cs typeface="Helvetica"/>
                        </a:rPr>
                        <a: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296091">
                <a:tc>
                  <a:txBody>
                    <a:bodyPr/>
                    <a:lstStyle/>
                    <a:p>
                      <a:r>
                        <a:rPr lang="en-US" sz="1200" b="1" dirty="0">
                          <a:solidFill>
                            <a:srgbClr val="1F497D"/>
                          </a:solidFill>
                          <a:latin typeface="Helvetica"/>
                          <a:cs typeface="Helvetica"/>
                        </a:rPr>
                        <a:t>Monitoring</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84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0.42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0.31</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0.35</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3.4</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52</a:t>
                      </a:r>
                    </a:p>
                  </a:txBody>
                  <a:tcPr>
                    <a:lnT w="12700" cap="flat" cmpd="sng" algn="ctr">
                      <a:solidFill>
                        <a:scrgbClr r="0" g="0" b="0"/>
                      </a:solidFill>
                      <a:prstDash val="solid"/>
                      <a:round/>
                      <a:headEnd type="none" w="med" len="med"/>
                      <a:tailEnd type="none" w="med" len="med"/>
                    </a:lnT>
                  </a:tcPr>
                </a:tc>
                <a:tc>
                  <a:txBody>
                    <a:bodyPr/>
                    <a:lstStyle/>
                    <a:p>
                      <a:pPr algn="ctr"/>
                      <a:r>
                        <a:rPr lang="en-US" sz="1200" dirty="0">
                          <a:latin typeface="Helvetica"/>
                          <a:cs typeface="Helvetica"/>
                        </a:rPr>
                        <a:t>17</a:t>
                      </a:r>
                    </a:p>
                  </a:txBody>
                  <a:tcP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1"/>
                  </a:ext>
                </a:extLst>
              </a:tr>
              <a:tr h="304800">
                <a:tc>
                  <a:txBody>
                    <a:bodyPr/>
                    <a:lstStyle/>
                    <a:p>
                      <a:r>
                        <a:rPr lang="en-US" sz="1200" b="1" dirty="0">
                          <a:solidFill>
                            <a:srgbClr val="1F497D"/>
                          </a:solidFill>
                          <a:latin typeface="Helvetica"/>
                          <a:cs typeface="Helvetica"/>
                        </a:rPr>
                        <a:t>Information</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18</a:t>
                      </a:r>
                    </a:p>
                  </a:txBody>
                  <a:tcPr/>
                </a:tc>
                <a:extLst>
                  <a:ext uri="{0D108BD9-81ED-4DB2-BD59-A6C34878D82A}">
                    <a16:rowId xmlns:a16="http://schemas.microsoft.com/office/drawing/2014/main" val="10002"/>
                  </a:ext>
                </a:extLst>
              </a:tr>
              <a:tr h="297543">
                <a:tc>
                  <a:txBody>
                    <a:bodyPr/>
                    <a:lstStyle/>
                    <a:p>
                      <a:r>
                        <a:rPr lang="en-US" sz="1200" b="1" dirty="0">
                          <a:solidFill>
                            <a:srgbClr val="1F497D"/>
                          </a:solidFill>
                          <a:latin typeface="Helvetica"/>
                          <a:cs typeface="Helvetica"/>
                        </a:rPr>
                        <a:t>Targets</a:t>
                      </a:r>
                    </a:p>
                  </a:txBody>
                  <a:tcPr/>
                </a:tc>
                <a:tc>
                  <a:txBody>
                    <a:bodyPr/>
                    <a:lstStyle/>
                    <a:p>
                      <a:pPr algn="ctr"/>
                      <a:r>
                        <a:rPr lang="en-US" sz="1200" dirty="0">
                          <a:latin typeface="Helvetica"/>
                          <a:cs typeface="Helvetica"/>
                        </a:rPr>
                        <a:t>84</a:t>
                      </a:r>
                    </a:p>
                  </a:txBody>
                  <a:tcPr/>
                </a:tc>
                <a:tc>
                  <a:txBody>
                    <a:bodyPr/>
                    <a:lstStyle/>
                    <a:p>
                      <a:pPr algn="ctr"/>
                      <a:r>
                        <a:rPr lang="en-US" sz="1200" dirty="0">
                          <a:latin typeface="Helvetica"/>
                          <a:cs typeface="Helvetica"/>
                        </a:rPr>
                        <a:t>0.43</a:t>
                      </a:r>
                    </a:p>
                  </a:txBody>
                  <a:tcPr/>
                </a:tc>
                <a:tc>
                  <a:txBody>
                    <a:bodyPr/>
                    <a:lstStyle/>
                    <a:p>
                      <a:pPr algn="ctr"/>
                      <a:r>
                        <a:rPr lang="en-US" sz="1200" dirty="0">
                          <a:latin typeface="Helvetica"/>
                          <a:cs typeface="Helvetica"/>
                        </a:rPr>
                        <a:t>0.31</a:t>
                      </a:r>
                    </a:p>
                  </a:txBody>
                  <a:tcPr/>
                </a:tc>
                <a:tc>
                  <a:txBody>
                    <a:bodyPr/>
                    <a:lstStyle/>
                    <a:p>
                      <a:pPr algn="ctr"/>
                      <a:r>
                        <a:rPr lang="en-US" sz="1200" dirty="0">
                          <a:latin typeface="Helvetica"/>
                          <a:cs typeface="Helvetica"/>
                        </a:rPr>
                        <a:t>0.35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tc>
                <a:tc>
                  <a:txBody>
                    <a:bodyPr/>
                    <a:lstStyle/>
                    <a:p>
                      <a:pPr algn="ctr"/>
                      <a:r>
                        <a:rPr lang="en-US" sz="1200" dirty="0">
                          <a:latin typeface="Helvetica"/>
                          <a:cs typeface="Helvetica"/>
                        </a:rPr>
                        <a:t>5.2</a:t>
                      </a:r>
                    </a:p>
                  </a:txBody>
                  <a:tcPr/>
                </a:tc>
                <a:tc>
                  <a:txBody>
                    <a:bodyPr/>
                    <a:lstStyle/>
                    <a:p>
                      <a:pPr algn="ctr"/>
                      <a:r>
                        <a:rPr lang="en-US" sz="1200" dirty="0">
                          <a:latin typeface="Helvetica"/>
                          <a:cs typeface="Helvetica"/>
                        </a:rPr>
                        <a:t>51</a:t>
                      </a:r>
                    </a:p>
                  </a:txBody>
                  <a:tcPr/>
                </a:tc>
                <a:tc>
                  <a:txBody>
                    <a:bodyPr/>
                    <a:lstStyle/>
                    <a:p>
                      <a:pPr algn="ctr"/>
                      <a:r>
                        <a:rPr lang="en-US" sz="1200" dirty="0">
                          <a:latin typeface="Helvetica"/>
                          <a:cs typeface="Helvetica"/>
                        </a:rPr>
                        <a:t>17</a:t>
                      </a:r>
                    </a:p>
                  </a:txBody>
                  <a:tcPr/>
                </a:tc>
                <a:extLst>
                  <a:ext uri="{0D108BD9-81ED-4DB2-BD59-A6C34878D82A}">
                    <a16:rowId xmlns:a16="http://schemas.microsoft.com/office/drawing/2014/main" val="10003"/>
                  </a:ext>
                </a:extLst>
              </a:tr>
              <a:tr h="0">
                <a:tc>
                  <a:txBody>
                    <a:bodyPr/>
                    <a:lstStyle/>
                    <a:p>
                      <a:r>
                        <a:rPr lang="en-US" sz="1200" b="1" dirty="0" err="1">
                          <a:solidFill>
                            <a:srgbClr val="1F497D"/>
                          </a:solidFill>
                          <a:latin typeface="Helvetica"/>
                          <a:cs typeface="Helvetica"/>
                        </a:rPr>
                        <a:t>Prosocial</a:t>
                      </a:r>
                      <a:endParaRPr lang="en-US" sz="1200" b="1" dirty="0">
                        <a:solidFill>
                          <a:srgbClr val="1F497D"/>
                        </a:solidFill>
                        <a:latin typeface="Helvetica"/>
                        <a:cs typeface="Helvetica"/>
                      </a:endParaRP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83</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0.41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0.31</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0.32</a:t>
                      </a:r>
                    </a:p>
                  </a:txBody>
                  <a:tcPr>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latin typeface="Helvetica"/>
                          <a:cs typeface="Helvetica"/>
                        </a:rPr>
                        <a:t>3.4</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52</a:t>
                      </a:r>
                    </a:p>
                  </a:txBody>
                  <a:tcPr>
                    <a:lnB w="12700" cap="flat" cmpd="sng" algn="ctr">
                      <a:solidFill>
                        <a:scrgbClr r="0" g="0" b="0"/>
                      </a:solidFill>
                      <a:prstDash val="solid"/>
                      <a:round/>
                      <a:headEnd type="none" w="med" len="med"/>
                      <a:tailEnd type="none" w="med" len="med"/>
                    </a:lnB>
                  </a:tcPr>
                </a:tc>
                <a:tc>
                  <a:txBody>
                    <a:bodyPr/>
                    <a:lstStyle/>
                    <a:p>
                      <a:pPr algn="ctr"/>
                      <a:r>
                        <a:rPr lang="en-US" sz="1200" dirty="0">
                          <a:latin typeface="Helvetica"/>
                          <a:cs typeface="Helvetica"/>
                        </a:rPr>
                        <a:t>17</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Content Placeholder 2"/>
          <p:cNvSpPr txBox="1">
            <a:spLocks/>
          </p:cNvSpPr>
          <p:nvPr/>
        </p:nvSpPr>
        <p:spPr>
          <a:xfrm>
            <a:off x="457200" y="5905499"/>
            <a:ext cx="8229600" cy="100330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1pPr>
            <a:lvl2pPr marL="742950" indent="-285750" algn="l" defTabSz="457200" rtl="0" eaLnBrk="1" latinLnBrk="0" hangingPunct="1">
              <a:spcBef>
                <a:spcPct val="20000"/>
              </a:spcBef>
              <a:buFont typeface="Arial"/>
              <a:buChar char="–"/>
              <a:defRPr sz="28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2pPr>
            <a:lvl3pPr marL="1143000" indent="-228600" algn="l" defTabSz="457200" rtl="0" eaLnBrk="1" latinLnBrk="0" hangingPunct="1">
              <a:spcBef>
                <a:spcPct val="20000"/>
              </a:spcBef>
              <a:buFont typeface="Arial"/>
              <a:buChar char="•"/>
              <a:defRPr sz="24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3pPr>
            <a:lvl4pPr marL="16002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4pPr>
            <a:lvl5pPr marL="2057400" indent="-228600" algn="l" defTabSz="457200" rtl="0" eaLnBrk="1" latinLnBrk="0" hangingPunct="1">
              <a:spcBef>
                <a:spcPct val="20000"/>
              </a:spcBef>
              <a:buFont typeface="Arial"/>
              <a:buChar char="»"/>
              <a:defRPr sz="2000" kern="1200">
                <a:solidFill>
                  <a:schemeClr val="tx1"/>
                </a:solidFill>
                <a:latin typeface="PingFang TC" panose="020B0400000000000000" pitchFamily="34" charset="-120"/>
                <a:ea typeface="PingFang TC" panose="020B0400000000000000" pitchFamily="34" charset="-120"/>
                <a:cs typeface="PingFang TC" panose="020B0400000000000000" pitchFamily="34"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200" dirty="0"/>
              <a:t>We also had data on departing/arrival airport, weather, time of day of flight, delays, time of flight  </a:t>
            </a:r>
          </a:p>
          <a:p>
            <a:pPr marL="0" indent="0">
              <a:buFont typeface="Arial"/>
              <a:buNone/>
            </a:pPr>
            <a:endParaRPr lang="en-US" dirty="0"/>
          </a:p>
          <a:p>
            <a:pPr marL="0" indent="0">
              <a:buClr>
                <a:schemeClr val="tx2"/>
              </a:buClr>
              <a:buFont typeface="Arial"/>
              <a:buNone/>
            </a:pPr>
            <a:r>
              <a:rPr lang="en-US" sz="2000" dirty="0"/>
              <a:t> </a:t>
            </a:r>
          </a:p>
        </p:txBody>
      </p:sp>
    </p:spTree>
    <p:extLst>
      <p:ext uri="{BB962C8B-B14F-4D97-AF65-F5344CB8AC3E}">
        <p14:creationId xmlns:p14="http://schemas.microsoft.com/office/powerpoint/2010/main" val="6621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algn="l"/>
            <a:r>
              <a:rPr lang="en-US" b="1" dirty="0">
                <a:solidFill>
                  <a:schemeClr val="tx2"/>
                </a:solidFill>
              </a:rPr>
              <a:t>Pooled effect over time</a:t>
            </a:r>
          </a:p>
        </p:txBody>
      </p:sp>
      <p:pic>
        <p:nvPicPr>
          <p:cNvPr id="5" name="Content Placeholder 4">
            <a:extLst>
              <a:ext uri="{FF2B5EF4-FFF2-40B4-BE49-F238E27FC236}">
                <a16:creationId xmlns:a16="http://schemas.microsoft.com/office/drawing/2014/main" id="{18A53227-69F2-BA4D-82A3-D007D139EAE2}"/>
              </a:ext>
            </a:extLst>
          </p:cNvPr>
          <p:cNvPicPr>
            <a:picLocks noGrp="1" noChangeAspect="1"/>
          </p:cNvPicPr>
          <p:nvPr>
            <p:ph idx="1"/>
          </p:nvPr>
        </p:nvPicPr>
        <p:blipFill>
          <a:blip r:embed="rId2"/>
          <a:stretch>
            <a:fillRect/>
          </a:stretch>
        </p:blipFill>
        <p:spPr>
          <a:xfrm>
            <a:off x="572191" y="1163638"/>
            <a:ext cx="7605375" cy="5683339"/>
          </a:xfrm>
        </p:spPr>
      </p:pic>
      <p:sp>
        <p:nvSpPr>
          <p:cNvPr id="4" name="Rectangle 3">
            <a:extLst>
              <a:ext uri="{FF2B5EF4-FFF2-40B4-BE49-F238E27FC236}">
                <a16:creationId xmlns:a16="http://schemas.microsoft.com/office/drawing/2014/main" id="{BFC68CAE-8315-5748-9733-271955AD2241}"/>
              </a:ext>
            </a:extLst>
          </p:cNvPr>
          <p:cNvSpPr/>
          <p:nvPr/>
        </p:nvSpPr>
        <p:spPr>
          <a:xfrm>
            <a:off x="5511801" y="1695450"/>
            <a:ext cx="3263900" cy="4552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99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latin typeface="PingFang TC" panose="020B0400000000000000" pitchFamily="34" charset="-120"/>
                <a:ea typeface="PingFang TC" panose="020B0400000000000000" pitchFamily="34" charset="-120"/>
              </a:rPr>
              <a:t>Motivation</a:t>
            </a:r>
          </a:p>
        </p:txBody>
      </p:sp>
      <p:sp>
        <p:nvSpPr>
          <p:cNvPr id="3" name="Content Placeholder 2"/>
          <p:cNvSpPr>
            <a:spLocks noGrp="1"/>
          </p:cNvSpPr>
          <p:nvPr>
            <p:ph idx="1"/>
          </p:nvPr>
        </p:nvSpPr>
        <p:spPr>
          <a:xfrm>
            <a:off x="457200" y="1659467"/>
            <a:ext cx="8229600" cy="4525963"/>
          </a:xfrm>
        </p:spPr>
        <p:txBody>
          <a:bodyPr>
            <a:normAutofit/>
          </a:bodyPr>
          <a:lstStyle/>
          <a:p>
            <a:pPr marL="0" indent="0">
              <a:buClr>
                <a:schemeClr val="tx2"/>
              </a:buClr>
              <a:buNone/>
            </a:pPr>
            <a:r>
              <a:rPr lang="en-US" sz="2000" dirty="0">
                <a:solidFill>
                  <a:srgbClr val="7F7F7F"/>
                </a:solidFill>
                <a:latin typeface="PingFang TC" panose="020B0400000000000000" pitchFamily="34" charset="-120"/>
                <a:ea typeface="PingFang TC" panose="020B0400000000000000" pitchFamily="34" charset="-120"/>
              </a:rPr>
              <a:t>Management practices correlated with a range of important company-level outcome metrics (Bloom &amp; Van </a:t>
            </a:r>
            <a:r>
              <a:rPr lang="en-US" sz="2000" dirty="0" err="1">
                <a:solidFill>
                  <a:srgbClr val="7F7F7F"/>
                </a:solidFill>
                <a:latin typeface="PingFang TC" panose="020B0400000000000000" pitchFamily="34" charset="-120"/>
                <a:ea typeface="PingFang TC" panose="020B0400000000000000" pitchFamily="34" charset="-120"/>
              </a:rPr>
              <a:t>Reenen</a:t>
            </a:r>
            <a:r>
              <a:rPr lang="en-US" sz="2000" dirty="0">
                <a:solidFill>
                  <a:srgbClr val="7F7F7F"/>
                </a:solidFill>
                <a:latin typeface="PingFang TC" panose="020B0400000000000000" pitchFamily="34" charset="-120"/>
                <a:ea typeface="PingFang TC" panose="020B0400000000000000" pitchFamily="34" charset="-120"/>
              </a:rPr>
              <a:t>, 2007)</a:t>
            </a:r>
          </a:p>
          <a:p>
            <a:pPr marL="0" indent="0">
              <a:buClr>
                <a:schemeClr val="tx2"/>
              </a:buClr>
              <a:buNone/>
            </a:pPr>
            <a:endParaRPr lang="en-US" sz="2000" dirty="0">
              <a:solidFill>
                <a:srgbClr val="7F7F7F"/>
              </a:solidFill>
            </a:endParaRPr>
          </a:p>
          <a:p>
            <a:pPr marL="0" indent="0">
              <a:buClr>
                <a:schemeClr val="tx2"/>
              </a:buClr>
              <a:buNone/>
            </a:pPr>
            <a:r>
              <a:rPr lang="en-US" sz="2000" dirty="0">
                <a:solidFill>
                  <a:srgbClr val="7F7F7F"/>
                </a:solidFill>
                <a:latin typeface="PingFang TC" panose="020B0400000000000000" pitchFamily="34" charset="-120"/>
                <a:ea typeface="PingFang TC" panose="020B0400000000000000" pitchFamily="34" charset="-120"/>
              </a:rPr>
              <a:t>Recent field experiments have shown that management practices cause changes in outcomes (Bloom et al., 2013; Bruhn et al., 2018)</a:t>
            </a:r>
          </a:p>
          <a:p>
            <a:pPr lvl="1">
              <a:buClr>
                <a:schemeClr val="tx2"/>
              </a:buClr>
            </a:pPr>
            <a:r>
              <a:rPr lang="en-US" sz="1600" dirty="0">
                <a:solidFill>
                  <a:srgbClr val="7F7F7F"/>
                </a:solidFill>
              </a:rPr>
              <a:t>Non-experimental variation (Bender et al., 2018; Bloom et al., 2018; </a:t>
            </a:r>
            <a:r>
              <a:rPr lang="en-US" sz="1600" dirty="0" err="1">
                <a:solidFill>
                  <a:srgbClr val="7F7F7F"/>
                </a:solidFill>
              </a:rPr>
              <a:t>Giorchelli</a:t>
            </a:r>
            <a:r>
              <a:rPr lang="en-US" sz="1600" dirty="0">
                <a:solidFill>
                  <a:srgbClr val="7F7F7F"/>
                </a:solidFill>
              </a:rPr>
              <a:t>, 2016) </a:t>
            </a:r>
          </a:p>
          <a:p>
            <a:pPr marL="0" indent="0">
              <a:buClr>
                <a:schemeClr val="tx2"/>
              </a:buClr>
              <a:buNone/>
            </a:pPr>
            <a:endParaRPr lang="en-US" sz="2000" dirty="0">
              <a:latin typeface="PingFang TC" panose="020B0400000000000000" pitchFamily="34" charset="-120"/>
              <a:ea typeface="PingFang TC" panose="020B0400000000000000" pitchFamily="34" charset="-120"/>
            </a:endParaRPr>
          </a:p>
          <a:p>
            <a:pPr marL="0" indent="0">
              <a:buClr>
                <a:schemeClr val="tx2"/>
              </a:buClr>
              <a:buNone/>
            </a:pPr>
            <a:r>
              <a:rPr lang="en-US" sz="2000" dirty="0">
                <a:latin typeface="PingFang TC" panose="020B0400000000000000" pitchFamily="34" charset="-120"/>
                <a:ea typeface="PingFang TC" panose="020B0400000000000000" pitchFamily="34" charset="-120"/>
              </a:rPr>
              <a:t>The focus in these experiments have generally focused on:</a:t>
            </a:r>
          </a:p>
          <a:p>
            <a:pPr>
              <a:buClr>
                <a:schemeClr val="tx2"/>
              </a:buClr>
            </a:pPr>
            <a:r>
              <a:rPr lang="en-US" sz="2000" dirty="0">
                <a:latin typeface="PingFang TC" panose="020B0400000000000000" pitchFamily="34" charset="-120"/>
                <a:ea typeface="PingFang TC" panose="020B0400000000000000" pitchFamily="34" charset="-120"/>
              </a:rPr>
              <a:t>developing world markets and/or low-skilled labor</a:t>
            </a:r>
          </a:p>
          <a:p>
            <a:pPr>
              <a:buClr>
                <a:schemeClr val="tx2"/>
              </a:buClr>
            </a:pPr>
            <a:r>
              <a:rPr lang="en-US" sz="2000" dirty="0">
                <a:latin typeface="PingFang TC" panose="020B0400000000000000" pitchFamily="34" charset="-120"/>
                <a:ea typeface="PingFang TC" panose="020B0400000000000000" pitchFamily="34" charset="-120"/>
              </a:rPr>
              <a:t>“</a:t>
            </a:r>
            <a:r>
              <a:rPr lang="en-US" sz="2000" i="1" dirty="0">
                <a:latin typeface="PingFang TC" panose="020B0400000000000000" pitchFamily="34" charset="-120"/>
                <a:ea typeface="PingFang TC" panose="020B0400000000000000" pitchFamily="34" charset="-120"/>
              </a:rPr>
              <a:t>everything but the kitchen sink</a:t>
            </a:r>
            <a:r>
              <a:rPr lang="en-US" sz="2000" dirty="0">
                <a:latin typeface="PingFang TC" panose="020B0400000000000000" pitchFamily="34" charset="-120"/>
                <a:ea typeface="PingFang TC" panose="020B0400000000000000" pitchFamily="34" charset="-120"/>
              </a:rPr>
              <a:t>” approach to MPs</a:t>
            </a:r>
          </a:p>
          <a:p>
            <a:pPr marL="0" indent="0">
              <a:buClr>
                <a:schemeClr val="tx2"/>
              </a:buClr>
              <a:buNone/>
            </a:pPr>
            <a:endParaRPr lang="en-US" sz="2400" dirty="0"/>
          </a:p>
        </p:txBody>
      </p:sp>
    </p:spTree>
    <p:extLst>
      <p:ext uri="{BB962C8B-B14F-4D97-AF65-F5344CB8AC3E}">
        <p14:creationId xmlns:p14="http://schemas.microsoft.com/office/powerpoint/2010/main" val="4219182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algn="l"/>
            <a:r>
              <a:rPr lang="en-US" b="1" dirty="0">
                <a:solidFill>
                  <a:schemeClr val="tx2"/>
                </a:solidFill>
              </a:rPr>
              <a:t>Pooled effect over time</a:t>
            </a:r>
          </a:p>
        </p:txBody>
      </p:sp>
      <p:pic>
        <p:nvPicPr>
          <p:cNvPr id="5" name="Content Placeholder 4">
            <a:extLst>
              <a:ext uri="{FF2B5EF4-FFF2-40B4-BE49-F238E27FC236}">
                <a16:creationId xmlns:a16="http://schemas.microsoft.com/office/drawing/2014/main" id="{18A53227-69F2-BA4D-82A3-D007D139EAE2}"/>
              </a:ext>
            </a:extLst>
          </p:cNvPr>
          <p:cNvPicPr>
            <a:picLocks noGrp="1" noChangeAspect="1"/>
          </p:cNvPicPr>
          <p:nvPr>
            <p:ph idx="1"/>
          </p:nvPr>
        </p:nvPicPr>
        <p:blipFill>
          <a:blip r:embed="rId2"/>
          <a:stretch>
            <a:fillRect/>
          </a:stretch>
        </p:blipFill>
        <p:spPr>
          <a:xfrm>
            <a:off x="572191" y="1163638"/>
            <a:ext cx="7605375" cy="5683339"/>
          </a:xfrm>
        </p:spPr>
      </p:pic>
      <p:sp>
        <p:nvSpPr>
          <p:cNvPr id="4" name="Rectangle 3">
            <a:extLst>
              <a:ext uri="{FF2B5EF4-FFF2-40B4-BE49-F238E27FC236}">
                <a16:creationId xmlns:a16="http://schemas.microsoft.com/office/drawing/2014/main" id="{BFC68CAE-8315-5748-9733-271955AD2241}"/>
              </a:ext>
            </a:extLst>
          </p:cNvPr>
          <p:cNvSpPr/>
          <p:nvPr/>
        </p:nvSpPr>
        <p:spPr>
          <a:xfrm>
            <a:off x="5905501" y="1695450"/>
            <a:ext cx="2870200" cy="4552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459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pPr algn="l"/>
            <a:r>
              <a:rPr lang="en-US" b="1" dirty="0">
                <a:solidFill>
                  <a:schemeClr val="tx2"/>
                </a:solidFill>
              </a:rPr>
              <a:t>Pooled effect over time</a:t>
            </a:r>
          </a:p>
        </p:txBody>
      </p:sp>
      <p:pic>
        <p:nvPicPr>
          <p:cNvPr id="5" name="Content Placeholder 4">
            <a:extLst>
              <a:ext uri="{FF2B5EF4-FFF2-40B4-BE49-F238E27FC236}">
                <a16:creationId xmlns:a16="http://schemas.microsoft.com/office/drawing/2014/main" id="{18A53227-69F2-BA4D-82A3-D007D139EAE2}"/>
              </a:ext>
            </a:extLst>
          </p:cNvPr>
          <p:cNvPicPr>
            <a:picLocks noGrp="1" noChangeAspect="1"/>
          </p:cNvPicPr>
          <p:nvPr>
            <p:ph idx="1"/>
          </p:nvPr>
        </p:nvPicPr>
        <p:blipFill>
          <a:blip r:embed="rId2"/>
          <a:stretch>
            <a:fillRect/>
          </a:stretch>
        </p:blipFill>
        <p:spPr>
          <a:xfrm>
            <a:off x="572191" y="1163638"/>
            <a:ext cx="7605375" cy="5683339"/>
          </a:xfrm>
        </p:spPr>
      </p:pic>
    </p:spTree>
    <p:extLst>
      <p:ext uri="{BB962C8B-B14F-4D97-AF65-F5344CB8AC3E}">
        <p14:creationId xmlns:p14="http://schemas.microsoft.com/office/powerpoint/2010/main" val="556937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DEC833-7D55-CD4C-B9FA-5065F9CCD632}"/>
              </a:ext>
            </a:extLst>
          </p:cNvPr>
          <p:cNvPicPr>
            <a:picLocks noGrp="1" noChangeAspect="1"/>
          </p:cNvPicPr>
          <p:nvPr>
            <p:ph idx="1"/>
          </p:nvPr>
        </p:nvPicPr>
        <p:blipFill>
          <a:blip r:embed="rId2"/>
          <a:stretch>
            <a:fillRect/>
          </a:stretch>
        </p:blipFill>
        <p:spPr>
          <a:xfrm>
            <a:off x="842818" y="1300018"/>
            <a:ext cx="7415567" cy="5541500"/>
          </a:xfrm>
        </p:spPr>
      </p:pic>
      <p:sp>
        <p:nvSpPr>
          <p:cNvPr id="6" name="Title 1">
            <a:extLst>
              <a:ext uri="{FF2B5EF4-FFF2-40B4-BE49-F238E27FC236}">
                <a16:creationId xmlns:a16="http://schemas.microsoft.com/office/drawing/2014/main" id="{C29E376F-5567-1F4A-B462-83611BA6680E}"/>
              </a:ext>
            </a:extLst>
          </p:cNvPr>
          <p:cNvSpPr txBox="1">
            <a:spLocks/>
          </p:cNvSpPr>
          <p:nvPr/>
        </p:nvSpPr>
        <p:spPr>
          <a:xfrm>
            <a:off x="609600" y="22947"/>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Helvetica"/>
                <a:ea typeface="+mj-ea"/>
                <a:cs typeface="Helvetica"/>
              </a:defRPr>
            </a:lvl1pPr>
          </a:lstStyle>
          <a:p>
            <a:pPr algn="l"/>
            <a:r>
              <a:rPr lang="en-US" b="1" dirty="0">
                <a:solidFill>
                  <a:schemeClr val="tx2"/>
                </a:solidFill>
                <a:latin typeface="PingFang TC" panose="020B0400000000000000" pitchFamily="34" charset="-120"/>
                <a:ea typeface="PingFang TC" panose="020B0400000000000000" pitchFamily="34" charset="-120"/>
              </a:rPr>
              <a:t>Monitoring only effect over time</a:t>
            </a:r>
          </a:p>
        </p:txBody>
      </p:sp>
    </p:spTree>
    <p:extLst>
      <p:ext uri="{BB962C8B-B14F-4D97-AF65-F5344CB8AC3E}">
        <p14:creationId xmlns:p14="http://schemas.microsoft.com/office/powerpoint/2010/main" val="1560166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960C-D839-AB4A-8BF0-D2C3BC5A8A36}"/>
              </a:ext>
            </a:extLst>
          </p:cNvPr>
          <p:cNvSpPr>
            <a:spLocks noGrp="1"/>
          </p:cNvSpPr>
          <p:nvPr>
            <p:ph type="title"/>
          </p:nvPr>
        </p:nvSpPr>
        <p:spPr/>
        <p:txBody>
          <a:bodyPr/>
          <a:lstStyle/>
          <a:p>
            <a:pPr algn="l"/>
            <a:r>
              <a:rPr lang="en-US" b="1" dirty="0">
                <a:solidFill>
                  <a:schemeClr val="tx2"/>
                </a:solidFill>
              </a:rPr>
              <a:t>Treatment effects</a:t>
            </a:r>
          </a:p>
        </p:txBody>
      </p:sp>
      <p:pic>
        <p:nvPicPr>
          <p:cNvPr id="5" name="Content Placeholder 4">
            <a:extLst>
              <a:ext uri="{FF2B5EF4-FFF2-40B4-BE49-F238E27FC236}">
                <a16:creationId xmlns:a16="http://schemas.microsoft.com/office/drawing/2014/main" id="{CC65AD51-66D0-8244-BB61-659789DA6BCF}"/>
              </a:ext>
            </a:extLst>
          </p:cNvPr>
          <p:cNvPicPr>
            <a:picLocks noGrp="1" noChangeAspect="1"/>
          </p:cNvPicPr>
          <p:nvPr>
            <p:ph idx="1"/>
          </p:nvPr>
        </p:nvPicPr>
        <p:blipFill>
          <a:blip r:embed="rId2"/>
          <a:stretch>
            <a:fillRect/>
          </a:stretch>
        </p:blipFill>
        <p:spPr>
          <a:xfrm>
            <a:off x="1984037" y="1600200"/>
            <a:ext cx="5175926" cy="4525963"/>
          </a:xfrm>
        </p:spPr>
      </p:pic>
      <p:sp>
        <p:nvSpPr>
          <p:cNvPr id="3" name="Rectangle 2"/>
          <p:cNvSpPr/>
          <p:nvPr/>
        </p:nvSpPr>
        <p:spPr>
          <a:xfrm>
            <a:off x="5033818" y="1417638"/>
            <a:ext cx="2274455" cy="48169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2095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960C-D839-AB4A-8BF0-D2C3BC5A8A36}"/>
              </a:ext>
            </a:extLst>
          </p:cNvPr>
          <p:cNvSpPr>
            <a:spLocks noGrp="1"/>
          </p:cNvSpPr>
          <p:nvPr>
            <p:ph type="title"/>
          </p:nvPr>
        </p:nvSpPr>
        <p:spPr/>
        <p:txBody>
          <a:bodyPr/>
          <a:lstStyle/>
          <a:p>
            <a:pPr algn="l"/>
            <a:r>
              <a:rPr lang="en-US" b="1" dirty="0">
                <a:solidFill>
                  <a:schemeClr val="tx2"/>
                </a:solidFill>
              </a:rPr>
              <a:t>Treatment effects</a:t>
            </a:r>
          </a:p>
        </p:txBody>
      </p:sp>
      <p:pic>
        <p:nvPicPr>
          <p:cNvPr id="5" name="Content Placeholder 4">
            <a:extLst>
              <a:ext uri="{FF2B5EF4-FFF2-40B4-BE49-F238E27FC236}">
                <a16:creationId xmlns:a16="http://schemas.microsoft.com/office/drawing/2014/main" id="{CC65AD51-66D0-8244-BB61-659789DA6BCF}"/>
              </a:ext>
            </a:extLst>
          </p:cNvPr>
          <p:cNvPicPr>
            <a:picLocks noGrp="1" noChangeAspect="1"/>
          </p:cNvPicPr>
          <p:nvPr>
            <p:ph idx="1"/>
          </p:nvPr>
        </p:nvPicPr>
        <p:blipFill>
          <a:blip r:embed="rId2"/>
          <a:stretch>
            <a:fillRect/>
          </a:stretch>
        </p:blipFill>
        <p:spPr>
          <a:xfrm>
            <a:off x="1984037" y="1600200"/>
            <a:ext cx="5175926" cy="4525963"/>
          </a:xfrm>
        </p:spPr>
      </p:pic>
      <p:sp>
        <p:nvSpPr>
          <p:cNvPr id="3" name="Rectangle 2"/>
          <p:cNvSpPr/>
          <p:nvPr/>
        </p:nvSpPr>
        <p:spPr>
          <a:xfrm>
            <a:off x="6112164" y="1417638"/>
            <a:ext cx="2274455" cy="481690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71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960C-D839-AB4A-8BF0-D2C3BC5A8A36}"/>
              </a:ext>
            </a:extLst>
          </p:cNvPr>
          <p:cNvSpPr>
            <a:spLocks noGrp="1"/>
          </p:cNvSpPr>
          <p:nvPr>
            <p:ph type="title"/>
          </p:nvPr>
        </p:nvSpPr>
        <p:spPr/>
        <p:txBody>
          <a:bodyPr/>
          <a:lstStyle/>
          <a:p>
            <a:pPr algn="l"/>
            <a:r>
              <a:rPr lang="en-US" b="1" dirty="0">
                <a:solidFill>
                  <a:schemeClr val="tx2"/>
                </a:solidFill>
              </a:rPr>
              <a:t>Treatment effects</a:t>
            </a:r>
          </a:p>
        </p:txBody>
      </p:sp>
      <p:pic>
        <p:nvPicPr>
          <p:cNvPr id="5" name="Content Placeholder 4">
            <a:extLst>
              <a:ext uri="{FF2B5EF4-FFF2-40B4-BE49-F238E27FC236}">
                <a16:creationId xmlns:a16="http://schemas.microsoft.com/office/drawing/2014/main" id="{CC65AD51-66D0-8244-BB61-659789DA6BCF}"/>
              </a:ext>
            </a:extLst>
          </p:cNvPr>
          <p:cNvPicPr>
            <a:picLocks noGrp="1" noChangeAspect="1"/>
          </p:cNvPicPr>
          <p:nvPr>
            <p:ph idx="1"/>
          </p:nvPr>
        </p:nvPicPr>
        <p:blipFill>
          <a:blip r:embed="rId2"/>
          <a:stretch>
            <a:fillRect/>
          </a:stretch>
        </p:blipFill>
        <p:spPr>
          <a:xfrm>
            <a:off x="1984037" y="1600200"/>
            <a:ext cx="5175926" cy="4525963"/>
          </a:xfrm>
        </p:spPr>
      </p:pic>
    </p:spTree>
    <p:extLst>
      <p:ext uri="{BB962C8B-B14F-4D97-AF65-F5344CB8AC3E}">
        <p14:creationId xmlns:p14="http://schemas.microsoft.com/office/powerpoint/2010/main" val="3071581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 change?</a:t>
            </a:r>
          </a:p>
        </p:txBody>
      </p:sp>
      <p:pic>
        <p:nvPicPr>
          <p:cNvPr id="3" name="Picture 2">
            <a:extLst>
              <a:ext uri="{FF2B5EF4-FFF2-40B4-BE49-F238E27FC236}">
                <a16:creationId xmlns:a16="http://schemas.microsoft.com/office/drawing/2014/main" id="{40EE5B1D-C261-0D40-8C26-B57C57747FCE}"/>
              </a:ext>
            </a:extLst>
          </p:cNvPr>
          <p:cNvPicPr>
            <a:picLocks noChangeAspect="1"/>
          </p:cNvPicPr>
          <p:nvPr/>
        </p:nvPicPr>
        <p:blipFill>
          <a:blip r:embed="rId2"/>
          <a:stretch>
            <a:fillRect/>
          </a:stretch>
        </p:blipFill>
        <p:spPr>
          <a:xfrm>
            <a:off x="712132" y="701040"/>
            <a:ext cx="7483808" cy="5998052"/>
          </a:xfrm>
          <a:prstGeom prst="rect">
            <a:avLst/>
          </a:prstGeom>
        </p:spPr>
      </p:pic>
    </p:spTree>
    <p:extLst>
      <p:ext uri="{BB962C8B-B14F-4D97-AF65-F5344CB8AC3E}">
        <p14:creationId xmlns:p14="http://schemas.microsoft.com/office/powerpoint/2010/main" val="1465300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 change?</a:t>
            </a:r>
          </a:p>
        </p:txBody>
      </p:sp>
      <p:pic>
        <p:nvPicPr>
          <p:cNvPr id="7" name="Picture 6">
            <a:extLst>
              <a:ext uri="{FF2B5EF4-FFF2-40B4-BE49-F238E27FC236}">
                <a16:creationId xmlns:a16="http://schemas.microsoft.com/office/drawing/2014/main" id="{3DB6CBFF-2AC2-804F-B2F3-678FBA257848}"/>
              </a:ext>
            </a:extLst>
          </p:cNvPr>
          <p:cNvPicPr>
            <a:picLocks noChangeAspect="1"/>
          </p:cNvPicPr>
          <p:nvPr/>
        </p:nvPicPr>
        <p:blipFill>
          <a:blip r:embed="rId2"/>
          <a:stretch>
            <a:fillRect/>
          </a:stretch>
        </p:blipFill>
        <p:spPr>
          <a:xfrm>
            <a:off x="881916" y="818622"/>
            <a:ext cx="7614384" cy="5903629"/>
          </a:xfrm>
          <a:prstGeom prst="rect">
            <a:avLst/>
          </a:prstGeom>
        </p:spPr>
      </p:pic>
    </p:spTree>
    <p:extLst>
      <p:ext uri="{BB962C8B-B14F-4D97-AF65-F5344CB8AC3E}">
        <p14:creationId xmlns:p14="http://schemas.microsoft.com/office/powerpoint/2010/main" val="2414836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Complementarity of behavior change?</a:t>
            </a:r>
          </a:p>
        </p:txBody>
      </p:sp>
      <p:pic>
        <p:nvPicPr>
          <p:cNvPr id="11" name="Picture 10">
            <a:extLst>
              <a:ext uri="{FF2B5EF4-FFF2-40B4-BE49-F238E27FC236}">
                <a16:creationId xmlns:a16="http://schemas.microsoft.com/office/drawing/2014/main" id="{C7C46720-5464-D844-9962-6B674E473502}"/>
              </a:ext>
            </a:extLst>
          </p:cNvPr>
          <p:cNvPicPr>
            <a:picLocks noChangeAspect="1"/>
          </p:cNvPicPr>
          <p:nvPr/>
        </p:nvPicPr>
        <p:blipFill>
          <a:blip r:embed="rId2"/>
          <a:stretch>
            <a:fillRect/>
          </a:stretch>
        </p:blipFill>
        <p:spPr>
          <a:xfrm>
            <a:off x="660389" y="1108188"/>
            <a:ext cx="7229819" cy="5530018"/>
          </a:xfrm>
          <a:prstGeom prst="rect">
            <a:avLst/>
          </a:prstGeom>
        </p:spPr>
      </p:pic>
    </p:spTree>
    <p:extLst>
      <p:ext uri="{BB962C8B-B14F-4D97-AF65-F5344CB8AC3E}">
        <p14:creationId xmlns:p14="http://schemas.microsoft.com/office/powerpoint/2010/main" val="2223060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61E0-A00A-134B-8FBB-9647AA71BB83}"/>
              </a:ext>
            </a:extLst>
          </p:cNvPr>
          <p:cNvSpPr>
            <a:spLocks noGrp="1"/>
          </p:cNvSpPr>
          <p:nvPr>
            <p:ph type="title"/>
          </p:nvPr>
        </p:nvSpPr>
        <p:spPr/>
        <p:txBody>
          <a:bodyPr/>
          <a:lstStyle/>
          <a:p>
            <a:pPr algn="l"/>
            <a:r>
              <a:rPr lang="en-US" b="1" dirty="0">
                <a:solidFill>
                  <a:schemeClr val="tx2"/>
                </a:solidFill>
              </a:rPr>
              <a:t>Persistence</a:t>
            </a:r>
            <a:r>
              <a:rPr lang="en-US" dirty="0"/>
              <a:t> </a:t>
            </a:r>
          </a:p>
        </p:txBody>
      </p:sp>
      <p:pic>
        <p:nvPicPr>
          <p:cNvPr id="5" name="Content Placeholder 4">
            <a:extLst>
              <a:ext uri="{FF2B5EF4-FFF2-40B4-BE49-F238E27FC236}">
                <a16:creationId xmlns:a16="http://schemas.microsoft.com/office/drawing/2014/main" id="{900BCE4A-25E4-0A4F-82B1-17B47CBEC228}"/>
              </a:ext>
            </a:extLst>
          </p:cNvPr>
          <p:cNvPicPr>
            <a:picLocks noGrp="1" noChangeAspect="1"/>
          </p:cNvPicPr>
          <p:nvPr>
            <p:ph idx="1"/>
          </p:nvPr>
        </p:nvPicPr>
        <p:blipFill>
          <a:blip r:embed="rId2"/>
          <a:stretch>
            <a:fillRect/>
          </a:stretch>
        </p:blipFill>
        <p:spPr>
          <a:xfrm>
            <a:off x="1627927" y="1600200"/>
            <a:ext cx="5888146" cy="4525963"/>
          </a:xfrm>
        </p:spPr>
      </p:pic>
      <p:sp>
        <p:nvSpPr>
          <p:cNvPr id="4" name="Rectangle 3">
            <a:extLst>
              <a:ext uri="{FF2B5EF4-FFF2-40B4-BE49-F238E27FC236}">
                <a16:creationId xmlns:a16="http://schemas.microsoft.com/office/drawing/2014/main" id="{DFF49BDF-AAE3-494D-9091-E95D4543AF3C}"/>
              </a:ext>
            </a:extLst>
          </p:cNvPr>
          <p:cNvSpPr/>
          <p:nvPr/>
        </p:nvSpPr>
        <p:spPr>
          <a:xfrm>
            <a:off x="5054600" y="2082800"/>
            <a:ext cx="3332019" cy="4151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6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 (think Sheryl Sandberg at Facebook)</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2094303"/>
            <a:ext cx="8807812" cy="46112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549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61E0-A00A-134B-8FBB-9647AA71BB83}"/>
              </a:ext>
            </a:extLst>
          </p:cNvPr>
          <p:cNvSpPr>
            <a:spLocks noGrp="1"/>
          </p:cNvSpPr>
          <p:nvPr>
            <p:ph type="title"/>
          </p:nvPr>
        </p:nvSpPr>
        <p:spPr/>
        <p:txBody>
          <a:bodyPr/>
          <a:lstStyle/>
          <a:p>
            <a:pPr algn="l"/>
            <a:r>
              <a:rPr lang="en-US" b="1" dirty="0">
                <a:solidFill>
                  <a:schemeClr val="tx2"/>
                </a:solidFill>
              </a:rPr>
              <a:t>Persistence</a:t>
            </a:r>
            <a:r>
              <a:rPr lang="en-US" dirty="0"/>
              <a:t> </a:t>
            </a:r>
          </a:p>
        </p:txBody>
      </p:sp>
      <p:pic>
        <p:nvPicPr>
          <p:cNvPr id="5" name="Content Placeholder 4">
            <a:extLst>
              <a:ext uri="{FF2B5EF4-FFF2-40B4-BE49-F238E27FC236}">
                <a16:creationId xmlns:a16="http://schemas.microsoft.com/office/drawing/2014/main" id="{900BCE4A-25E4-0A4F-82B1-17B47CBEC228}"/>
              </a:ext>
            </a:extLst>
          </p:cNvPr>
          <p:cNvPicPr>
            <a:picLocks noGrp="1" noChangeAspect="1"/>
          </p:cNvPicPr>
          <p:nvPr>
            <p:ph idx="1"/>
          </p:nvPr>
        </p:nvPicPr>
        <p:blipFill>
          <a:blip r:embed="rId2"/>
          <a:stretch>
            <a:fillRect/>
          </a:stretch>
        </p:blipFill>
        <p:spPr>
          <a:xfrm>
            <a:off x="1627927" y="1600200"/>
            <a:ext cx="5888146" cy="4525963"/>
          </a:xfrm>
        </p:spPr>
      </p:pic>
      <p:sp>
        <p:nvSpPr>
          <p:cNvPr id="4" name="Rectangle 3">
            <a:extLst>
              <a:ext uri="{FF2B5EF4-FFF2-40B4-BE49-F238E27FC236}">
                <a16:creationId xmlns:a16="http://schemas.microsoft.com/office/drawing/2014/main" id="{DFF49BDF-AAE3-494D-9091-E95D4543AF3C}"/>
              </a:ext>
            </a:extLst>
          </p:cNvPr>
          <p:cNvSpPr/>
          <p:nvPr/>
        </p:nvSpPr>
        <p:spPr>
          <a:xfrm>
            <a:off x="6292850" y="2082800"/>
            <a:ext cx="2093769" cy="4151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690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61E0-A00A-134B-8FBB-9647AA71BB83}"/>
              </a:ext>
            </a:extLst>
          </p:cNvPr>
          <p:cNvSpPr>
            <a:spLocks noGrp="1"/>
          </p:cNvSpPr>
          <p:nvPr>
            <p:ph type="title"/>
          </p:nvPr>
        </p:nvSpPr>
        <p:spPr/>
        <p:txBody>
          <a:bodyPr/>
          <a:lstStyle/>
          <a:p>
            <a:pPr algn="l"/>
            <a:r>
              <a:rPr lang="en-US" b="1" dirty="0">
                <a:solidFill>
                  <a:schemeClr val="tx2"/>
                </a:solidFill>
              </a:rPr>
              <a:t>Persistence</a:t>
            </a:r>
            <a:r>
              <a:rPr lang="en-US" dirty="0"/>
              <a:t> </a:t>
            </a:r>
          </a:p>
        </p:txBody>
      </p:sp>
      <p:pic>
        <p:nvPicPr>
          <p:cNvPr id="7" name="Content Placeholder 6">
            <a:extLst>
              <a:ext uri="{FF2B5EF4-FFF2-40B4-BE49-F238E27FC236}">
                <a16:creationId xmlns:a16="http://schemas.microsoft.com/office/drawing/2014/main" id="{4A45AB5B-879B-FD43-AC5B-1FCA129646EC}"/>
              </a:ext>
            </a:extLst>
          </p:cNvPr>
          <p:cNvPicPr>
            <a:picLocks noGrp="1" noChangeAspect="1"/>
          </p:cNvPicPr>
          <p:nvPr>
            <p:ph idx="1"/>
          </p:nvPr>
        </p:nvPicPr>
        <p:blipFill>
          <a:blip r:embed="rId2"/>
          <a:stretch>
            <a:fillRect/>
          </a:stretch>
        </p:blipFill>
        <p:spPr>
          <a:xfrm>
            <a:off x="457200" y="1931424"/>
            <a:ext cx="8229600" cy="3863514"/>
          </a:xfrm>
        </p:spPr>
      </p:pic>
    </p:spTree>
    <p:extLst>
      <p:ext uri="{BB962C8B-B14F-4D97-AF65-F5344CB8AC3E}">
        <p14:creationId xmlns:p14="http://schemas.microsoft.com/office/powerpoint/2010/main" val="3742165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BACB-812C-5049-A3E7-C34D845BB7C0}"/>
              </a:ext>
            </a:extLst>
          </p:cNvPr>
          <p:cNvSpPr>
            <a:spLocks noGrp="1"/>
          </p:cNvSpPr>
          <p:nvPr>
            <p:ph type="title"/>
          </p:nvPr>
        </p:nvSpPr>
        <p:spPr/>
        <p:txBody>
          <a:bodyPr>
            <a:normAutofit fontScale="90000"/>
          </a:bodyPr>
          <a:lstStyle/>
          <a:p>
            <a:pPr algn="l"/>
            <a:r>
              <a:rPr lang="en-US" b="1" dirty="0">
                <a:solidFill>
                  <a:schemeClr val="tx2"/>
                </a:solidFill>
              </a:rPr>
              <a:t>Estimate of fuel savings (tons)</a:t>
            </a:r>
          </a:p>
        </p:txBody>
      </p:sp>
      <p:pic>
        <p:nvPicPr>
          <p:cNvPr id="5" name="Content Placeholder 4">
            <a:extLst>
              <a:ext uri="{FF2B5EF4-FFF2-40B4-BE49-F238E27FC236}">
                <a16:creationId xmlns:a16="http://schemas.microsoft.com/office/drawing/2014/main" id="{7DF4916C-EF67-704F-B95F-1A8EC7D312F8}"/>
              </a:ext>
            </a:extLst>
          </p:cNvPr>
          <p:cNvPicPr>
            <a:picLocks noGrp="1" noChangeAspect="1"/>
          </p:cNvPicPr>
          <p:nvPr>
            <p:ph idx="1"/>
          </p:nvPr>
        </p:nvPicPr>
        <p:blipFill>
          <a:blip r:embed="rId2"/>
          <a:stretch>
            <a:fillRect/>
          </a:stretch>
        </p:blipFill>
        <p:spPr>
          <a:xfrm>
            <a:off x="834571" y="1600200"/>
            <a:ext cx="5083871" cy="4496565"/>
          </a:xfrm>
        </p:spPr>
      </p:pic>
      <p:pic>
        <p:nvPicPr>
          <p:cNvPr id="4" name="Picture 3">
            <a:extLst>
              <a:ext uri="{FF2B5EF4-FFF2-40B4-BE49-F238E27FC236}">
                <a16:creationId xmlns:a16="http://schemas.microsoft.com/office/drawing/2014/main" id="{4ADA9412-4510-B548-AAF2-C551D0D7731C}"/>
              </a:ext>
            </a:extLst>
          </p:cNvPr>
          <p:cNvPicPr>
            <a:picLocks noChangeAspect="1"/>
          </p:cNvPicPr>
          <p:nvPr/>
        </p:nvPicPr>
        <p:blipFill>
          <a:blip r:embed="rId3"/>
          <a:stretch>
            <a:fillRect/>
          </a:stretch>
        </p:blipFill>
        <p:spPr>
          <a:xfrm>
            <a:off x="3356586" y="1587192"/>
            <a:ext cx="5199585" cy="4516589"/>
          </a:xfrm>
          <a:prstGeom prst="rect">
            <a:avLst/>
          </a:prstGeom>
        </p:spPr>
      </p:pic>
      <p:sp>
        <p:nvSpPr>
          <p:cNvPr id="6" name="Rectangle 5">
            <a:extLst>
              <a:ext uri="{FF2B5EF4-FFF2-40B4-BE49-F238E27FC236}">
                <a16:creationId xmlns:a16="http://schemas.microsoft.com/office/drawing/2014/main" id="{3B689699-B82C-6B45-992D-7F3873FEEFF0}"/>
              </a:ext>
            </a:extLst>
          </p:cNvPr>
          <p:cNvSpPr/>
          <p:nvPr/>
        </p:nvSpPr>
        <p:spPr>
          <a:xfrm>
            <a:off x="5048250" y="1600200"/>
            <a:ext cx="3638550" cy="46343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002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BACB-812C-5049-A3E7-C34D845BB7C0}"/>
              </a:ext>
            </a:extLst>
          </p:cNvPr>
          <p:cNvSpPr>
            <a:spLocks noGrp="1"/>
          </p:cNvSpPr>
          <p:nvPr>
            <p:ph type="title"/>
          </p:nvPr>
        </p:nvSpPr>
        <p:spPr/>
        <p:txBody>
          <a:bodyPr>
            <a:normAutofit fontScale="90000"/>
          </a:bodyPr>
          <a:lstStyle/>
          <a:p>
            <a:pPr algn="l"/>
            <a:r>
              <a:rPr lang="en-US" b="1" dirty="0">
                <a:solidFill>
                  <a:schemeClr val="tx2"/>
                </a:solidFill>
              </a:rPr>
              <a:t>Estimate of fuel savings (tons)</a:t>
            </a:r>
          </a:p>
        </p:txBody>
      </p:sp>
      <p:pic>
        <p:nvPicPr>
          <p:cNvPr id="5" name="Content Placeholder 4">
            <a:extLst>
              <a:ext uri="{FF2B5EF4-FFF2-40B4-BE49-F238E27FC236}">
                <a16:creationId xmlns:a16="http://schemas.microsoft.com/office/drawing/2014/main" id="{7DF4916C-EF67-704F-B95F-1A8EC7D312F8}"/>
              </a:ext>
            </a:extLst>
          </p:cNvPr>
          <p:cNvPicPr>
            <a:picLocks noGrp="1" noChangeAspect="1"/>
          </p:cNvPicPr>
          <p:nvPr>
            <p:ph idx="1"/>
          </p:nvPr>
        </p:nvPicPr>
        <p:blipFill>
          <a:blip r:embed="rId2"/>
          <a:stretch>
            <a:fillRect/>
          </a:stretch>
        </p:blipFill>
        <p:spPr>
          <a:xfrm>
            <a:off x="834571" y="1600200"/>
            <a:ext cx="5083871" cy="4496565"/>
          </a:xfrm>
        </p:spPr>
      </p:pic>
      <p:pic>
        <p:nvPicPr>
          <p:cNvPr id="4" name="Picture 3">
            <a:extLst>
              <a:ext uri="{FF2B5EF4-FFF2-40B4-BE49-F238E27FC236}">
                <a16:creationId xmlns:a16="http://schemas.microsoft.com/office/drawing/2014/main" id="{4ADA9412-4510-B548-AAF2-C551D0D7731C}"/>
              </a:ext>
            </a:extLst>
          </p:cNvPr>
          <p:cNvPicPr>
            <a:picLocks noChangeAspect="1"/>
          </p:cNvPicPr>
          <p:nvPr/>
        </p:nvPicPr>
        <p:blipFill>
          <a:blip r:embed="rId3"/>
          <a:stretch>
            <a:fillRect/>
          </a:stretch>
        </p:blipFill>
        <p:spPr>
          <a:xfrm>
            <a:off x="3356586" y="1587192"/>
            <a:ext cx="5199585" cy="4516589"/>
          </a:xfrm>
          <a:prstGeom prst="rect">
            <a:avLst/>
          </a:prstGeom>
        </p:spPr>
      </p:pic>
      <p:sp>
        <p:nvSpPr>
          <p:cNvPr id="6" name="Rectangle 5">
            <a:extLst>
              <a:ext uri="{FF2B5EF4-FFF2-40B4-BE49-F238E27FC236}">
                <a16:creationId xmlns:a16="http://schemas.microsoft.com/office/drawing/2014/main" id="{3B689699-B82C-6B45-992D-7F3873FEEFF0}"/>
              </a:ext>
            </a:extLst>
          </p:cNvPr>
          <p:cNvSpPr/>
          <p:nvPr/>
        </p:nvSpPr>
        <p:spPr>
          <a:xfrm>
            <a:off x="6762750" y="1600200"/>
            <a:ext cx="1924050" cy="46343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568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3BACB-812C-5049-A3E7-C34D845BB7C0}"/>
              </a:ext>
            </a:extLst>
          </p:cNvPr>
          <p:cNvSpPr>
            <a:spLocks noGrp="1"/>
          </p:cNvSpPr>
          <p:nvPr>
            <p:ph type="title"/>
          </p:nvPr>
        </p:nvSpPr>
        <p:spPr/>
        <p:txBody>
          <a:bodyPr>
            <a:normAutofit fontScale="90000"/>
          </a:bodyPr>
          <a:lstStyle/>
          <a:p>
            <a:pPr algn="l"/>
            <a:r>
              <a:rPr lang="en-US" b="1" dirty="0">
                <a:solidFill>
                  <a:schemeClr val="tx2"/>
                </a:solidFill>
              </a:rPr>
              <a:t>Estimate of fuel savings (tons)</a:t>
            </a:r>
          </a:p>
        </p:txBody>
      </p:sp>
      <p:pic>
        <p:nvPicPr>
          <p:cNvPr id="5" name="Content Placeholder 4">
            <a:extLst>
              <a:ext uri="{FF2B5EF4-FFF2-40B4-BE49-F238E27FC236}">
                <a16:creationId xmlns:a16="http://schemas.microsoft.com/office/drawing/2014/main" id="{7DF4916C-EF67-704F-B95F-1A8EC7D312F8}"/>
              </a:ext>
            </a:extLst>
          </p:cNvPr>
          <p:cNvPicPr>
            <a:picLocks noGrp="1" noChangeAspect="1"/>
          </p:cNvPicPr>
          <p:nvPr>
            <p:ph idx="1"/>
          </p:nvPr>
        </p:nvPicPr>
        <p:blipFill>
          <a:blip r:embed="rId2"/>
          <a:stretch>
            <a:fillRect/>
          </a:stretch>
        </p:blipFill>
        <p:spPr>
          <a:xfrm>
            <a:off x="834571" y="1600200"/>
            <a:ext cx="5083871" cy="4496565"/>
          </a:xfrm>
        </p:spPr>
      </p:pic>
      <p:pic>
        <p:nvPicPr>
          <p:cNvPr id="4" name="Picture 3">
            <a:extLst>
              <a:ext uri="{FF2B5EF4-FFF2-40B4-BE49-F238E27FC236}">
                <a16:creationId xmlns:a16="http://schemas.microsoft.com/office/drawing/2014/main" id="{4ADA9412-4510-B548-AAF2-C551D0D7731C}"/>
              </a:ext>
            </a:extLst>
          </p:cNvPr>
          <p:cNvPicPr>
            <a:picLocks noChangeAspect="1"/>
          </p:cNvPicPr>
          <p:nvPr/>
        </p:nvPicPr>
        <p:blipFill>
          <a:blip r:embed="rId3"/>
          <a:stretch>
            <a:fillRect/>
          </a:stretch>
        </p:blipFill>
        <p:spPr>
          <a:xfrm>
            <a:off x="3356586" y="1587192"/>
            <a:ext cx="5199585" cy="4516589"/>
          </a:xfrm>
          <a:prstGeom prst="rect">
            <a:avLst/>
          </a:prstGeom>
        </p:spPr>
      </p:pic>
    </p:spTree>
    <p:extLst>
      <p:ext uri="{BB962C8B-B14F-4D97-AF65-F5344CB8AC3E}">
        <p14:creationId xmlns:p14="http://schemas.microsoft.com/office/powerpoint/2010/main" val="50482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Other impacts</a:t>
            </a:r>
          </a:p>
        </p:txBody>
      </p:sp>
      <p:sp>
        <p:nvSpPr>
          <p:cNvPr id="3" name="Content Placeholder 2">
            <a:extLst>
              <a:ext uri="{FF2B5EF4-FFF2-40B4-BE49-F238E27FC236}">
                <a16:creationId xmlns:a16="http://schemas.microsoft.com/office/drawing/2014/main" id="{226C8076-1F5F-034D-BC12-DF49E9A28774}"/>
              </a:ext>
            </a:extLst>
          </p:cNvPr>
          <p:cNvSpPr>
            <a:spLocks noGrp="1"/>
          </p:cNvSpPr>
          <p:nvPr>
            <p:ph idx="1"/>
          </p:nvPr>
        </p:nvSpPr>
        <p:spPr>
          <a:xfrm>
            <a:off x="457200" y="1600200"/>
            <a:ext cx="8229600" cy="4951071"/>
          </a:xfrm>
        </p:spPr>
        <p:txBody>
          <a:bodyPr>
            <a:normAutofit fontScale="70000" lnSpcReduction="20000"/>
          </a:bodyPr>
          <a:lstStyle/>
          <a:p>
            <a:pPr marL="514350" indent="-514350">
              <a:buClr>
                <a:schemeClr val="tx2"/>
              </a:buClr>
              <a:buFont typeface="+mj-lt"/>
              <a:buAutoNum type="arabicPeriod"/>
            </a:pPr>
            <a:r>
              <a:rPr lang="en-US" dirty="0"/>
              <a:t>Heterogeneity</a:t>
            </a:r>
          </a:p>
          <a:p>
            <a:pPr marL="514350" indent="-514350">
              <a:buClr>
                <a:schemeClr val="tx2"/>
              </a:buClr>
              <a:buFont typeface="+mj-lt"/>
              <a:buAutoNum type="arabicPeriod"/>
            </a:pPr>
            <a:endParaRPr lang="en-US" dirty="0"/>
          </a:p>
          <a:p>
            <a:pPr marL="514350" indent="-514350">
              <a:buClr>
                <a:schemeClr val="tx2"/>
              </a:buClr>
              <a:buFont typeface="+mj-lt"/>
              <a:buAutoNum type="arabicPeriod"/>
            </a:pPr>
            <a:r>
              <a:rPr lang="en-US" dirty="0"/>
              <a:t>Delays</a:t>
            </a:r>
          </a:p>
          <a:p>
            <a:pPr marL="514350" indent="-514350">
              <a:buClr>
                <a:schemeClr val="tx2"/>
              </a:buClr>
              <a:buFont typeface="+mj-lt"/>
              <a:buAutoNum type="arabicPeriod"/>
            </a:pPr>
            <a:endParaRPr lang="en-US" dirty="0"/>
          </a:p>
          <a:p>
            <a:pPr marL="514350" indent="-514350">
              <a:buClr>
                <a:schemeClr val="tx2"/>
              </a:buClr>
              <a:buFont typeface="+mj-lt"/>
              <a:buAutoNum type="arabicPeriod"/>
            </a:pPr>
            <a:r>
              <a:rPr lang="en-US" dirty="0"/>
              <a:t>Flight duration</a:t>
            </a:r>
          </a:p>
          <a:p>
            <a:pPr marL="514350" indent="-514350">
              <a:buClr>
                <a:schemeClr val="tx2"/>
              </a:buClr>
              <a:buFont typeface="+mj-lt"/>
              <a:buAutoNum type="arabicPeriod"/>
            </a:pPr>
            <a:endParaRPr lang="en-US" dirty="0"/>
          </a:p>
          <a:p>
            <a:pPr marL="514350" indent="-514350">
              <a:buClr>
                <a:schemeClr val="tx2"/>
              </a:buClr>
              <a:buFont typeface="+mj-lt"/>
              <a:buAutoNum type="arabicPeriod"/>
            </a:pPr>
            <a:r>
              <a:rPr lang="en-US" dirty="0"/>
              <a:t>Diversions/safety</a:t>
            </a:r>
          </a:p>
          <a:p>
            <a:pPr marL="514350" indent="-514350">
              <a:buClr>
                <a:schemeClr val="tx2"/>
              </a:buClr>
              <a:buFont typeface="+mj-lt"/>
              <a:buAutoNum type="arabicPeriod"/>
            </a:pPr>
            <a:endParaRPr lang="en-US" dirty="0"/>
          </a:p>
          <a:p>
            <a:pPr marL="514350" indent="-514350">
              <a:buClr>
                <a:schemeClr val="tx2"/>
              </a:buClr>
              <a:buFont typeface="+mj-lt"/>
              <a:buAutoNum type="arabicPeriod"/>
            </a:pPr>
            <a:r>
              <a:rPr lang="en-US" dirty="0"/>
              <a:t>Job satisfaction</a:t>
            </a:r>
          </a:p>
          <a:p>
            <a:pPr marL="514350" indent="-514350">
              <a:buClr>
                <a:schemeClr val="tx2"/>
              </a:buClr>
              <a:buFont typeface="+mj-lt"/>
              <a:buAutoNum type="arabicPeriod"/>
            </a:pPr>
            <a:endParaRPr lang="en-US" dirty="0"/>
          </a:p>
          <a:p>
            <a:pPr marL="514350" indent="-514350">
              <a:buClr>
                <a:schemeClr val="tx2"/>
              </a:buClr>
              <a:buFont typeface="+mj-lt"/>
              <a:buAutoNum type="arabicPeriod"/>
            </a:pPr>
            <a:r>
              <a:rPr lang="en-US" dirty="0"/>
              <a:t>Demand for further MPs</a:t>
            </a:r>
          </a:p>
          <a:p>
            <a:pPr marL="514350" indent="-514350">
              <a:buClr>
                <a:schemeClr val="tx2"/>
              </a:buClr>
              <a:buFont typeface="+mj-lt"/>
              <a:buAutoNum type="arabicPeriod"/>
            </a:pPr>
            <a:endParaRPr lang="en-US" dirty="0"/>
          </a:p>
          <a:p>
            <a:pPr marL="514350" indent="-514350">
              <a:buClr>
                <a:schemeClr val="tx2"/>
              </a:buClr>
              <a:buFont typeface="+mj-lt"/>
              <a:buAutoNum type="arabicPeriod"/>
            </a:pPr>
            <a:r>
              <a:rPr lang="en-US" dirty="0"/>
              <a:t>Pollution</a:t>
            </a:r>
          </a:p>
        </p:txBody>
      </p:sp>
    </p:spTree>
    <p:extLst>
      <p:ext uri="{BB962C8B-B14F-4D97-AF65-F5344CB8AC3E}">
        <p14:creationId xmlns:p14="http://schemas.microsoft.com/office/powerpoint/2010/main" val="1627170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1. Heterogeneity </a:t>
            </a:r>
          </a:p>
        </p:txBody>
      </p:sp>
      <p:sp>
        <p:nvSpPr>
          <p:cNvPr id="3" name="Content Placeholder 2">
            <a:extLst>
              <a:ext uri="{FF2B5EF4-FFF2-40B4-BE49-F238E27FC236}">
                <a16:creationId xmlns:a16="http://schemas.microsoft.com/office/drawing/2014/main" id="{226C8076-1F5F-034D-BC12-DF49E9A28774}"/>
              </a:ext>
            </a:extLst>
          </p:cNvPr>
          <p:cNvSpPr>
            <a:spLocks noGrp="1"/>
          </p:cNvSpPr>
          <p:nvPr>
            <p:ph idx="1"/>
          </p:nvPr>
        </p:nvSpPr>
        <p:spPr>
          <a:xfrm>
            <a:off x="457200" y="1600200"/>
            <a:ext cx="8229600" cy="4951071"/>
          </a:xfrm>
        </p:spPr>
        <p:txBody>
          <a:bodyPr>
            <a:normAutofit/>
          </a:bodyPr>
          <a:lstStyle/>
          <a:p>
            <a:pPr marL="0" indent="0">
              <a:buClr>
                <a:schemeClr val="tx2"/>
              </a:buClr>
              <a:buNone/>
            </a:pPr>
            <a:r>
              <a:rPr lang="en-US" b="1" dirty="0"/>
              <a:t>Pre-experimental performance</a:t>
            </a:r>
          </a:p>
          <a:p>
            <a:pPr marL="0" indent="0">
              <a:buClr>
                <a:schemeClr val="tx2"/>
              </a:buClr>
              <a:buNone/>
            </a:pPr>
            <a:endParaRPr lang="en-US" dirty="0"/>
          </a:p>
          <a:p>
            <a:pPr marL="0" indent="0">
              <a:buClr>
                <a:schemeClr val="tx2"/>
              </a:buClr>
              <a:buNone/>
            </a:pPr>
            <a:r>
              <a:rPr lang="en-US" b="1" dirty="0"/>
              <a:t>Flight characteristics</a:t>
            </a:r>
          </a:p>
          <a:p>
            <a:pPr lvl="1">
              <a:buClr>
                <a:schemeClr val="tx2"/>
              </a:buClr>
            </a:pPr>
            <a:r>
              <a:rPr lang="en-US" dirty="0"/>
              <a:t>Type of plane flown, destination, length of flight</a:t>
            </a:r>
          </a:p>
          <a:p>
            <a:pPr marL="514350" indent="-514350">
              <a:buClr>
                <a:schemeClr val="tx2"/>
              </a:buClr>
              <a:buFont typeface="+mj-lt"/>
              <a:buAutoNum type="arabicPeriod"/>
            </a:pPr>
            <a:endParaRPr lang="en-US" dirty="0"/>
          </a:p>
          <a:p>
            <a:pPr marL="0" indent="0">
              <a:buClr>
                <a:schemeClr val="tx2"/>
              </a:buClr>
              <a:buNone/>
            </a:pPr>
            <a:r>
              <a:rPr lang="en-US" b="1" dirty="0"/>
              <a:t>Captain characteristics</a:t>
            </a:r>
          </a:p>
          <a:p>
            <a:pPr lvl="1">
              <a:buClr>
                <a:schemeClr val="tx2"/>
              </a:buClr>
            </a:pPr>
            <a:r>
              <a:rPr lang="en-US" dirty="0"/>
              <a:t>Age, experience</a:t>
            </a:r>
          </a:p>
          <a:p>
            <a:pPr lvl="1">
              <a:buClr>
                <a:schemeClr val="tx2"/>
              </a:buClr>
            </a:pPr>
            <a:r>
              <a:rPr lang="en-US" dirty="0"/>
              <a:t>Risk preferences</a:t>
            </a:r>
          </a:p>
        </p:txBody>
      </p:sp>
      <p:sp>
        <p:nvSpPr>
          <p:cNvPr id="4" name="Rectangle 3">
            <a:extLst>
              <a:ext uri="{FF2B5EF4-FFF2-40B4-BE49-F238E27FC236}">
                <a16:creationId xmlns:a16="http://schemas.microsoft.com/office/drawing/2014/main" id="{3B689699-B82C-6B45-992D-7F3873FEEFF0}"/>
              </a:ext>
            </a:extLst>
          </p:cNvPr>
          <p:cNvSpPr/>
          <p:nvPr/>
        </p:nvSpPr>
        <p:spPr>
          <a:xfrm>
            <a:off x="246937" y="2598574"/>
            <a:ext cx="8439863" cy="41153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321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Fuel Load as a Proportion of flights</a:t>
            </a:r>
          </a:p>
        </p:txBody>
      </p:sp>
      <p:sp>
        <p:nvSpPr>
          <p:cNvPr id="6" name="Rectangle 5">
            <a:extLst>
              <a:ext uri="{FF2B5EF4-FFF2-40B4-BE49-F238E27FC236}">
                <a16:creationId xmlns:a16="http://schemas.microsoft.com/office/drawing/2014/main" id="{39FC34FD-493B-5640-98B7-E6700180E2B5}"/>
              </a:ext>
            </a:extLst>
          </p:cNvPr>
          <p:cNvSpPr/>
          <p:nvPr/>
        </p:nvSpPr>
        <p:spPr>
          <a:xfrm>
            <a:off x="4787900" y="920750"/>
            <a:ext cx="3987801" cy="568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527A5E-DE2B-E24B-A0AA-107D16129F7E}"/>
              </a:ext>
            </a:extLst>
          </p:cNvPr>
          <p:cNvSpPr/>
          <p:nvPr/>
        </p:nvSpPr>
        <p:spPr>
          <a:xfrm>
            <a:off x="628650" y="3765550"/>
            <a:ext cx="4155787" cy="294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899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364" y="701040"/>
            <a:ext cx="8686800" cy="6156960"/>
          </a:xfrm>
          <a:prstGeom prst="rect">
            <a:avLst/>
          </a:prstGeom>
          <a:noFill/>
          <a:ln>
            <a:noFill/>
          </a:ln>
        </p:spPr>
      </p:pic>
      <p:sp>
        <p:nvSpPr>
          <p:cNvPr id="5" name="Rectangle 4"/>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Fuel Load as a Proportion of flights</a:t>
            </a:r>
          </a:p>
        </p:txBody>
      </p:sp>
      <p:sp>
        <p:nvSpPr>
          <p:cNvPr id="6" name="Rectangle 5">
            <a:extLst>
              <a:ext uri="{FF2B5EF4-FFF2-40B4-BE49-F238E27FC236}">
                <a16:creationId xmlns:a16="http://schemas.microsoft.com/office/drawing/2014/main" id="{39FC34FD-493B-5640-98B7-E6700180E2B5}"/>
              </a:ext>
            </a:extLst>
          </p:cNvPr>
          <p:cNvSpPr/>
          <p:nvPr/>
        </p:nvSpPr>
        <p:spPr>
          <a:xfrm>
            <a:off x="4787900" y="920750"/>
            <a:ext cx="3987801" cy="568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527A5E-DE2B-E24B-A0AA-107D16129F7E}"/>
              </a:ext>
            </a:extLst>
          </p:cNvPr>
          <p:cNvSpPr/>
          <p:nvPr/>
        </p:nvSpPr>
        <p:spPr>
          <a:xfrm>
            <a:off x="628650" y="3765550"/>
            <a:ext cx="4155787" cy="294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940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364" y="701040"/>
            <a:ext cx="8686800" cy="6156960"/>
          </a:xfrm>
          <a:prstGeom prst="rect">
            <a:avLst/>
          </a:prstGeom>
          <a:noFill/>
          <a:ln>
            <a:noFill/>
          </a:ln>
        </p:spPr>
      </p:pic>
      <p:sp>
        <p:nvSpPr>
          <p:cNvPr id="5" name="Rectangle 4"/>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Fuel Load as a Proportion of flights</a:t>
            </a:r>
          </a:p>
        </p:txBody>
      </p:sp>
      <p:sp>
        <p:nvSpPr>
          <p:cNvPr id="6" name="Rectangle 5">
            <a:extLst>
              <a:ext uri="{FF2B5EF4-FFF2-40B4-BE49-F238E27FC236}">
                <a16:creationId xmlns:a16="http://schemas.microsoft.com/office/drawing/2014/main" id="{39FC34FD-493B-5640-98B7-E6700180E2B5}"/>
              </a:ext>
            </a:extLst>
          </p:cNvPr>
          <p:cNvSpPr/>
          <p:nvPr/>
        </p:nvSpPr>
        <p:spPr>
          <a:xfrm>
            <a:off x="4787900" y="3708400"/>
            <a:ext cx="3987801" cy="2901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527A5E-DE2B-E24B-A0AA-107D16129F7E}"/>
              </a:ext>
            </a:extLst>
          </p:cNvPr>
          <p:cNvSpPr/>
          <p:nvPr/>
        </p:nvSpPr>
        <p:spPr>
          <a:xfrm>
            <a:off x="628650" y="3765550"/>
            <a:ext cx="4155787" cy="2946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81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 (</a:t>
            </a:r>
            <a:r>
              <a:rPr lang="en-US" sz="2000" dirty="0" err="1"/>
              <a:t>Ichniowski</a:t>
            </a:r>
            <a:r>
              <a:rPr lang="en-US" sz="2000" dirty="0"/>
              <a:t> &amp; Shaw, 2009)</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 (think Sheryl Sandberg at Facebook)</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2910155"/>
            <a:ext cx="8807812" cy="379544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654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364" y="701040"/>
            <a:ext cx="8686800" cy="6156960"/>
          </a:xfrm>
          <a:prstGeom prst="rect">
            <a:avLst/>
          </a:prstGeom>
          <a:noFill/>
          <a:ln>
            <a:noFill/>
          </a:ln>
        </p:spPr>
      </p:pic>
      <p:sp>
        <p:nvSpPr>
          <p:cNvPr id="5" name="Rectangle 4"/>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Fuel Load as a Proportion of flights</a:t>
            </a:r>
          </a:p>
        </p:txBody>
      </p:sp>
      <p:sp>
        <p:nvSpPr>
          <p:cNvPr id="6" name="Rectangle 5">
            <a:extLst>
              <a:ext uri="{FF2B5EF4-FFF2-40B4-BE49-F238E27FC236}">
                <a16:creationId xmlns:a16="http://schemas.microsoft.com/office/drawing/2014/main" id="{39FC34FD-493B-5640-98B7-E6700180E2B5}"/>
              </a:ext>
            </a:extLst>
          </p:cNvPr>
          <p:cNvSpPr/>
          <p:nvPr/>
        </p:nvSpPr>
        <p:spPr>
          <a:xfrm>
            <a:off x="4787900" y="3708400"/>
            <a:ext cx="3987801" cy="2901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326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2364" y="701040"/>
            <a:ext cx="8686800" cy="6156960"/>
          </a:xfrm>
          <a:prstGeom prst="rect">
            <a:avLst/>
          </a:prstGeom>
          <a:noFill/>
          <a:ln>
            <a:noFill/>
          </a:ln>
        </p:spPr>
      </p:pic>
      <p:sp>
        <p:nvSpPr>
          <p:cNvPr id="5" name="Rectangle 4"/>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Fuel Load as a Proportion of flights</a:t>
            </a:r>
          </a:p>
        </p:txBody>
      </p:sp>
    </p:spTree>
    <p:extLst>
      <p:ext uri="{BB962C8B-B14F-4D97-AF65-F5344CB8AC3E}">
        <p14:creationId xmlns:p14="http://schemas.microsoft.com/office/powerpoint/2010/main" val="3167649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8896" y="701040"/>
            <a:ext cx="9005104" cy="6156960"/>
          </a:xfrm>
          <a:prstGeom prst="rect">
            <a:avLst/>
          </a:prstGeom>
          <a:noFill/>
          <a:ln>
            <a:noFill/>
          </a:ln>
        </p:spPr>
      </p:pic>
      <p:sp>
        <p:nvSpPr>
          <p:cNvPr id="6" name="Rectangle 5">
            <a:extLst>
              <a:ext uri="{FF2B5EF4-FFF2-40B4-BE49-F238E27FC236}">
                <a16:creationId xmlns:a16="http://schemas.microsoft.com/office/drawing/2014/main" id="{A82C9447-D321-0C4E-9122-1BB3112231B9}"/>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Flight as a Proportion of flights</a:t>
            </a:r>
          </a:p>
        </p:txBody>
      </p:sp>
      <p:sp>
        <p:nvSpPr>
          <p:cNvPr id="5" name="Rectangle 4">
            <a:extLst>
              <a:ext uri="{FF2B5EF4-FFF2-40B4-BE49-F238E27FC236}">
                <a16:creationId xmlns:a16="http://schemas.microsoft.com/office/drawing/2014/main" id="{B9B58628-BB1A-314F-A6F0-C118206B4383}"/>
              </a:ext>
            </a:extLst>
          </p:cNvPr>
          <p:cNvSpPr/>
          <p:nvPr/>
        </p:nvSpPr>
        <p:spPr>
          <a:xfrm>
            <a:off x="4972050" y="3721100"/>
            <a:ext cx="3949700" cy="28892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435AD1-DD39-2D4A-9BFE-402043A278D4}"/>
              </a:ext>
            </a:extLst>
          </p:cNvPr>
          <p:cNvSpPr/>
          <p:nvPr/>
        </p:nvSpPr>
        <p:spPr>
          <a:xfrm>
            <a:off x="717847" y="3779520"/>
            <a:ext cx="4254203"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C43F7A0-C2E1-C943-9A07-71B29EC679AB}"/>
              </a:ext>
            </a:extLst>
          </p:cNvPr>
          <p:cNvSpPr/>
          <p:nvPr/>
        </p:nvSpPr>
        <p:spPr>
          <a:xfrm>
            <a:off x="4889797" y="825500"/>
            <a:ext cx="4254203"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937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8896" y="701040"/>
            <a:ext cx="9005104" cy="6156960"/>
          </a:xfrm>
          <a:prstGeom prst="rect">
            <a:avLst/>
          </a:prstGeom>
          <a:noFill/>
          <a:ln>
            <a:noFill/>
          </a:ln>
        </p:spPr>
      </p:pic>
      <p:sp>
        <p:nvSpPr>
          <p:cNvPr id="6" name="Rectangle 5">
            <a:extLst>
              <a:ext uri="{FF2B5EF4-FFF2-40B4-BE49-F238E27FC236}">
                <a16:creationId xmlns:a16="http://schemas.microsoft.com/office/drawing/2014/main" id="{A82C9447-D321-0C4E-9122-1BB3112231B9}"/>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Flight as a Proportion of flights</a:t>
            </a:r>
          </a:p>
        </p:txBody>
      </p:sp>
      <p:sp>
        <p:nvSpPr>
          <p:cNvPr id="5" name="Rectangle 4">
            <a:extLst>
              <a:ext uri="{FF2B5EF4-FFF2-40B4-BE49-F238E27FC236}">
                <a16:creationId xmlns:a16="http://schemas.microsoft.com/office/drawing/2014/main" id="{B9B58628-BB1A-314F-A6F0-C118206B4383}"/>
              </a:ext>
            </a:extLst>
          </p:cNvPr>
          <p:cNvSpPr/>
          <p:nvPr/>
        </p:nvSpPr>
        <p:spPr>
          <a:xfrm>
            <a:off x="4972050" y="3721100"/>
            <a:ext cx="3949700" cy="28892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435AD1-DD39-2D4A-9BFE-402043A278D4}"/>
              </a:ext>
            </a:extLst>
          </p:cNvPr>
          <p:cNvSpPr/>
          <p:nvPr/>
        </p:nvSpPr>
        <p:spPr>
          <a:xfrm>
            <a:off x="800100" y="3779520"/>
            <a:ext cx="4171950" cy="2895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65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8896" y="701040"/>
            <a:ext cx="9005104" cy="6156960"/>
          </a:xfrm>
          <a:prstGeom prst="rect">
            <a:avLst/>
          </a:prstGeom>
          <a:noFill/>
          <a:ln>
            <a:noFill/>
          </a:ln>
        </p:spPr>
      </p:pic>
      <p:sp>
        <p:nvSpPr>
          <p:cNvPr id="6" name="Rectangle 5">
            <a:extLst>
              <a:ext uri="{FF2B5EF4-FFF2-40B4-BE49-F238E27FC236}">
                <a16:creationId xmlns:a16="http://schemas.microsoft.com/office/drawing/2014/main" id="{A82C9447-D321-0C4E-9122-1BB3112231B9}"/>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Flight as a Proportion of flights</a:t>
            </a:r>
          </a:p>
        </p:txBody>
      </p:sp>
      <p:sp>
        <p:nvSpPr>
          <p:cNvPr id="5" name="Rectangle 4">
            <a:extLst>
              <a:ext uri="{FF2B5EF4-FFF2-40B4-BE49-F238E27FC236}">
                <a16:creationId xmlns:a16="http://schemas.microsoft.com/office/drawing/2014/main" id="{B9B58628-BB1A-314F-A6F0-C118206B4383}"/>
              </a:ext>
            </a:extLst>
          </p:cNvPr>
          <p:cNvSpPr/>
          <p:nvPr/>
        </p:nvSpPr>
        <p:spPr>
          <a:xfrm>
            <a:off x="4972050" y="3683000"/>
            <a:ext cx="3917950" cy="2927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809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8896" y="701040"/>
            <a:ext cx="9005104" cy="6156960"/>
          </a:xfrm>
          <a:prstGeom prst="rect">
            <a:avLst/>
          </a:prstGeom>
          <a:noFill/>
          <a:ln>
            <a:noFill/>
          </a:ln>
        </p:spPr>
      </p:pic>
      <p:sp>
        <p:nvSpPr>
          <p:cNvPr id="6" name="Rectangle 5">
            <a:extLst>
              <a:ext uri="{FF2B5EF4-FFF2-40B4-BE49-F238E27FC236}">
                <a16:creationId xmlns:a16="http://schemas.microsoft.com/office/drawing/2014/main" id="{A82C9447-D321-0C4E-9122-1BB3112231B9}"/>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Flight as a Proportion of flights</a:t>
            </a:r>
          </a:p>
        </p:txBody>
      </p:sp>
    </p:spTree>
    <p:extLst>
      <p:ext uri="{BB962C8B-B14F-4D97-AF65-F5344CB8AC3E}">
        <p14:creationId xmlns:p14="http://schemas.microsoft.com/office/powerpoint/2010/main" val="3678165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068" y="701040"/>
            <a:ext cx="8900932" cy="6156960"/>
          </a:xfrm>
          <a:prstGeom prst="rect">
            <a:avLst/>
          </a:prstGeom>
          <a:noFill/>
          <a:ln>
            <a:noFill/>
          </a:ln>
        </p:spPr>
      </p:pic>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Taxi as a Proportion of flights</a:t>
            </a:r>
          </a:p>
        </p:txBody>
      </p:sp>
      <p:sp>
        <p:nvSpPr>
          <p:cNvPr id="5" name="Rectangle 4">
            <a:extLst>
              <a:ext uri="{FF2B5EF4-FFF2-40B4-BE49-F238E27FC236}">
                <a16:creationId xmlns:a16="http://schemas.microsoft.com/office/drawing/2014/main" id="{BA0F3019-EECB-A74C-986F-B1E0D1CB4D63}"/>
              </a:ext>
            </a:extLst>
          </p:cNvPr>
          <p:cNvSpPr/>
          <p:nvPr/>
        </p:nvSpPr>
        <p:spPr>
          <a:xfrm>
            <a:off x="4997450" y="935831"/>
            <a:ext cx="3917950" cy="2927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7376F8-4A25-C440-8458-9F48839423D4}"/>
              </a:ext>
            </a:extLst>
          </p:cNvPr>
          <p:cNvSpPr/>
          <p:nvPr/>
        </p:nvSpPr>
        <p:spPr>
          <a:xfrm>
            <a:off x="850900" y="3722033"/>
            <a:ext cx="8064500" cy="2927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6319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068" y="701040"/>
            <a:ext cx="8900932" cy="6156960"/>
          </a:xfrm>
          <a:prstGeom prst="rect">
            <a:avLst/>
          </a:prstGeom>
          <a:noFill/>
          <a:ln>
            <a:noFill/>
          </a:ln>
        </p:spPr>
      </p:pic>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Taxi as a Proportion of flights</a:t>
            </a:r>
          </a:p>
        </p:txBody>
      </p:sp>
      <p:sp>
        <p:nvSpPr>
          <p:cNvPr id="7" name="Rectangle 6">
            <a:extLst>
              <a:ext uri="{FF2B5EF4-FFF2-40B4-BE49-F238E27FC236}">
                <a16:creationId xmlns:a16="http://schemas.microsoft.com/office/drawing/2014/main" id="{8A7376F8-4A25-C440-8458-9F48839423D4}"/>
              </a:ext>
            </a:extLst>
          </p:cNvPr>
          <p:cNvSpPr/>
          <p:nvPr/>
        </p:nvSpPr>
        <p:spPr>
          <a:xfrm>
            <a:off x="819150" y="3722033"/>
            <a:ext cx="8096250" cy="2927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055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068" y="701040"/>
            <a:ext cx="8900932" cy="6156960"/>
          </a:xfrm>
          <a:prstGeom prst="rect">
            <a:avLst/>
          </a:prstGeom>
          <a:noFill/>
          <a:ln>
            <a:noFill/>
          </a:ln>
        </p:spPr>
      </p:pic>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Taxi as a Proportion of flights</a:t>
            </a:r>
          </a:p>
        </p:txBody>
      </p:sp>
      <p:sp>
        <p:nvSpPr>
          <p:cNvPr id="7" name="Rectangle 6">
            <a:extLst>
              <a:ext uri="{FF2B5EF4-FFF2-40B4-BE49-F238E27FC236}">
                <a16:creationId xmlns:a16="http://schemas.microsoft.com/office/drawing/2014/main" id="{8A7376F8-4A25-C440-8458-9F48839423D4}"/>
              </a:ext>
            </a:extLst>
          </p:cNvPr>
          <p:cNvSpPr/>
          <p:nvPr/>
        </p:nvSpPr>
        <p:spPr>
          <a:xfrm>
            <a:off x="4997450" y="3722033"/>
            <a:ext cx="3917950" cy="29273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410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068" y="701040"/>
            <a:ext cx="8900932" cy="6156960"/>
          </a:xfrm>
          <a:prstGeom prst="rect">
            <a:avLst/>
          </a:prstGeom>
          <a:noFill/>
          <a:ln>
            <a:noFill/>
          </a:ln>
        </p:spPr>
      </p:pic>
      <p:sp>
        <p:nvSpPr>
          <p:cNvPr id="6" name="Rectangle 5">
            <a:extLst>
              <a:ext uri="{FF2B5EF4-FFF2-40B4-BE49-F238E27FC236}">
                <a16:creationId xmlns:a16="http://schemas.microsoft.com/office/drawing/2014/main" id="{3DA2217D-32F5-9241-A551-DB99C073EBEE}"/>
              </a:ext>
            </a:extLst>
          </p:cNvPr>
          <p:cNvSpPr/>
          <p:nvPr/>
        </p:nvSpPr>
        <p:spPr>
          <a:xfrm>
            <a:off x="358815" y="177820"/>
            <a:ext cx="8266315" cy="523220"/>
          </a:xfrm>
          <a:prstGeom prst="rect">
            <a:avLst/>
          </a:prstGeom>
        </p:spPr>
        <p:txBody>
          <a:bodyPr wrap="square">
            <a:spAutoFit/>
          </a:bodyPr>
          <a:lstStyle/>
          <a:p>
            <a:r>
              <a:rPr lang="en-US" sz="2800" b="1" dirty="0">
                <a:solidFill>
                  <a:schemeClr val="tx2"/>
                </a:solidFill>
                <a:latin typeface="PingFang TC" panose="020B0400000000000000" pitchFamily="34" charset="-120"/>
                <a:ea typeface="PingFang TC" panose="020B0400000000000000" pitchFamily="34" charset="-120"/>
              </a:rPr>
              <a:t>Efficient Taxi as a Proportion of flights</a:t>
            </a:r>
          </a:p>
        </p:txBody>
      </p:sp>
    </p:spTree>
    <p:extLst>
      <p:ext uri="{BB962C8B-B14F-4D97-AF65-F5344CB8AC3E}">
        <p14:creationId xmlns:p14="http://schemas.microsoft.com/office/powerpoint/2010/main" val="68445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 (</a:t>
            </a:r>
            <a:r>
              <a:rPr lang="en-US" sz="2000" dirty="0" err="1"/>
              <a:t>Ichniowski</a:t>
            </a:r>
            <a:r>
              <a:rPr lang="en-US" sz="2000" dirty="0"/>
              <a:t> &amp; Shaw, 2009)</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 (think Sheryl Sandberg at Facebook)</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3515737"/>
            <a:ext cx="8807812" cy="318985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1797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1. Heterogeneity </a:t>
            </a:r>
          </a:p>
        </p:txBody>
      </p:sp>
      <p:sp>
        <p:nvSpPr>
          <p:cNvPr id="3" name="Content Placeholder 2">
            <a:extLst>
              <a:ext uri="{FF2B5EF4-FFF2-40B4-BE49-F238E27FC236}">
                <a16:creationId xmlns:a16="http://schemas.microsoft.com/office/drawing/2014/main" id="{226C8076-1F5F-034D-BC12-DF49E9A28774}"/>
              </a:ext>
            </a:extLst>
          </p:cNvPr>
          <p:cNvSpPr>
            <a:spLocks noGrp="1"/>
          </p:cNvSpPr>
          <p:nvPr>
            <p:ph idx="1"/>
          </p:nvPr>
        </p:nvSpPr>
        <p:spPr>
          <a:xfrm>
            <a:off x="457200" y="1600200"/>
            <a:ext cx="8229600" cy="4951071"/>
          </a:xfrm>
        </p:spPr>
        <p:txBody>
          <a:bodyPr>
            <a:normAutofit/>
          </a:bodyPr>
          <a:lstStyle/>
          <a:p>
            <a:pPr marL="0" indent="0">
              <a:buClr>
                <a:schemeClr val="tx2"/>
              </a:buClr>
              <a:buNone/>
            </a:pPr>
            <a:r>
              <a:rPr lang="en-US" b="1" dirty="0">
                <a:solidFill>
                  <a:srgbClr val="7F7F7F"/>
                </a:solidFill>
              </a:rPr>
              <a:t>Pre-experimental performance</a:t>
            </a:r>
          </a:p>
          <a:p>
            <a:pPr marL="0" indent="0">
              <a:buClr>
                <a:schemeClr val="tx2"/>
              </a:buClr>
              <a:buNone/>
            </a:pPr>
            <a:endParaRPr lang="en-US" dirty="0"/>
          </a:p>
          <a:p>
            <a:pPr marL="0" indent="0">
              <a:buClr>
                <a:schemeClr val="tx2"/>
              </a:buClr>
              <a:buNone/>
            </a:pPr>
            <a:r>
              <a:rPr lang="en-US" b="1" dirty="0"/>
              <a:t>Flight characteristics</a:t>
            </a:r>
          </a:p>
          <a:p>
            <a:pPr lvl="1">
              <a:buClr>
                <a:schemeClr val="tx2"/>
              </a:buClr>
            </a:pPr>
            <a:r>
              <a:rPr lang="en-US" dirty="0"/>
              <a:t>Type of plane flown, destination, length of flight</a:t>
            </a:r>
          </a:p>
          <a:p>
            <a:pPr marL="514350" indent="-514350">
              <a:buClr>
                <a:schemeClr val="tx2"/>
              </a:buClr>
              <a:buFont typeface="+mj-lt"/>
              <a:buAutoNum type="arabicPeriod"/>
            </a:pPr>
            <a:endParaRPr lang="en-US" dirty="0"/>
          </a:p>
          <a:p>
            <a:pPr marL="0" indent="0">
              <a:buClr>
                <a:schemeClr val="tx2"/>
              </a:buClr>
              <a:buNone/>
            </a:pPr>
            <a:r>
              <a:rPr lang="en-US" b="1" dirty="0"/>
              <a:t>Captain characteristics</a:t>
            </a:r>
          </a:p>
          <a:p>
            <a:pPr lvl="1">
              <a:buClr>
                <a:schemeClr val="tx2"/>
              </a:buClr>
            </a:pPr>
            <a:r>
              <a:rPr lang="en-US" dirty="0"/>
              <a:t>Age, experience</a:t>
            </a:r>
          </a:p>
          <a:p>
            <a:pPr lvl="1">
              <a:buClr>
                <a:schemeClr val="tx2"/>
              </a:buClr>
            </a:pPr>
            <a:r>
              <a:rPr lang="en-US" dirty="0"/>
              <a:t>Risk preferences</a:t>
            </a:r>
          </a:p>
        </p:txBody>
      </p:sp>
      <p:sp>
        <p:nvSpPr>
          <p:cNvPr id="4" name="Rectangle 3">
            <a:extLst>
              <a:ext uri="{FF2B5EF4-FFF2-40B4-BE49-F238E27FC236}">
                <a16:creationId xmlns:a16="http://schemas.microsoft.com/office/drawing/2014/main" id="{3B689699-B82C-6B45-992D-7F3873FEEFF0}"/>
              </a:ext>
            </a:extLst>
          </p:cNvPr>
          <p:cNvSpPr/>
          <p:nvPr/>
        </p:nvSpPr>
        <p:spPr>
          <a:xfrm>
            <a:off x="246937" y="4515168"/>
            <a:ext cx="8439863" cy="21987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609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1. Heterogeneity </a:t>
            </a:r>
          </a:p>
        </p:txBody>
      </p:sp>
      <p:sp>
        <p:nvSpPr>
          <p:cNvPr id="3" name="Content Placeholder 2">
            <a:extLst>
              <a:ext uri="{FF2B5EF4-FFF2-40B4-BE49-F238E27FC236}">
                <a16:creationId xmlns:a16="http://schemas.microsoft.com/office/drawing/2014/main" id="{226C8076-1F5F-034D-BC12-DF49E9A28774}"/>
              </a:ext>
            </a:extLst>
          </p:cNvPr>
          <p:cNvSpPr>
            <a:spLocks noGrp="1"/>
          </p:cNvSpPr>
          <p:nvPr>
            <p:ph idx="1"/>
          </p:nvPr>
        </p:nvSpPr>
        <p:spPr>
          <a:xfrm>
            <a:off x="457200" y="1600200"/>
            <a:ext cx="8229600" cy="4951071"/>
          </a:xfrm>
        </p:spPr>
        <p:txBody>
          <a:bodyPr>
            <a:normAutofit/>
          </a:bodyPr>
          <a:lstStyle/>
          <a:p>
            <a:pPr marL="0" indent="0">
              <a:buClr>
                <a:schemeClr val="tx2"/>
              </a:buClr>
              <a:buNone/>
            </a:pPr>
            <a:r>
              <a:rPr lang="en-US" b="1" dirty="0">
                <a:solidFill>
                  <a:srgbClr val="7F7F7F"/>
                </a:solidFill>
              </a:rPr>
              <a:t>Pre-experimental performance</a:t>
            </a:r>
          </a:p>
          <a:p>
            <a:pPr marL="0" indent="0">
              <a:buClr>
                <a:schemeClr val="tx2"/>
              </a:buClr>
              <a:buNone/>
            </a:pPr>
            <a:endParaRPr lang="en-US" dirty="0">
              <a:solidFill>
                <a:srgbClr val="7F7F7F"/>
              </a:solidFill>
            </a:endParaRPr>
          </a:p>
          <a:p>
            <a:pPr marL="0" indent="0">
              <a:buClr>
                <a:schemeClr val="tx2"/>
              </a:buClr>
              <a:buNone/>
            </a:pPr>
            <a:r>
              <a:rPr lang="en-US" b="1" dirty="0">
                <a:solidFill>
                  <a:srgbClr val="7F7F7F"/>
                </a:solidFill>
              </a:rPr>
              <a:t>Flight characteristics</a:t>
            </a:r>
          </a:p>
          <a:p>
            <a:pPr lvl="1">
              <a:buClr>
                <a:schemeClr val="tx2"/>
              </a:buClr>
            </a:pPr>
            <a:r>
              <a:rPr lang="en-US" dirty="0">
                <a:solidFill>
                  <a:srgbClr val="7F7F7F"/>
                </a:solidFill>
              </a:rPr>
              <a:t>Type of plane flown, destination, length of flight</a:t>
            </a:r>
          </a:p>
          <a:p>
            <a:pPr marL="514350" indent="-514350">
              <a:buClr>
                <a:schemeClr val="tx2"/>
              </a:buClr>
              <a:buFont typeface="+mj-lt"/>
              <a:buAutoNum type="arabicPeriod"/>
            </a:pPr>
            <a:endParaRPr lang="en-US" dirty="0"/>
          </a:p>
          <a:p>
            <a:pPr marL="0" indent="0">
              <a:buClr>
                <a:schemeClr val="tx2"/>
              </a:buClr>
              <a:buNone/>
            </a:pPr>
            <a:r>
              <a:rPr lang="en-US" b="1" dirty="0"/>
              <a:t>Captain characteristics</a:t>
            </a:r>
          </a:p>
          <a:p>
            <a:pPr lvl="1">
              <a:buClr>
                <a:schemeClr val="tx2"/>
              </a:buClr>
            </a:pPr>
            <a:r>
              <a:rPr lang="en-US" dirty="0"/>
              <a:t>Age, experience</a:t>
            </a:r>
          </a:p>
          <a:p>
            <a:pPr lvl="1">
              <a:buClr>
                <a:schemeClr val="tx2"/>
              </a:buClr>
            </a:pPr>
            <a:r>
              <a:rPr lang="en-US" dirty="0"/>
              <a:t>Risk preferences</a:t>
            </a:r>
          </a:p>
        </p:txBody>
      </p:sp>
    </p:spTree>
    <p:extLst>
      <p:ext uri="{BB962C8B-B14F-4D97-AF65-F5344CB8AC3E}">
        <p14:creationId xmlns:p14="http://schemas.microsoft.com/office/powerpoint/2010/main" val="16550161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2. Delays </a:t>
            </a:r>
          </a:p>
        </p:txBody>
      </p:sp>
      <p:pic>
        <p:nvPicPr>
          <p:cNvPr id="7" name="Picture 6">
            <a:extLst>
              <a:ext uri="{FF2B5EF4-FFF2-40B4-BE49-F238E27FC236}">
                <a16:creationId xmlns:a16="http://schemas.microsoft.com/office/drawing/2014/main" id="{5FB84263-BD3A-FF41-82B5-BA82D9D46209}"/>
              </a:ext>
            </a:extLst>
          </p:cNvPr>
          <p:cNvPicPr>
            <a:picLocks noChangeAspect="1"/>
          </p:cNvPicPr>
          <p:nvPr/>
        </p:nvPicPr>
        <p:blipFill>
          <a:blip r:embed="rId2"/>
          <a:stretch>
            <a:fillRect/>
          </a:stretch>
        </p:blipFill>
        <p:spPr>
          <a:xfrm>
            <a:off x="1428750" y="1610101"/>
            <a:ext cx="5740400" cy="3216544"/>
          </a:xfrm>
          <a:prstGeom prst="rect">
            <a:avLst/>
          </a:prstGeom>
        </p:spPr>
      </p:pic>
      <p:sp>
        <p:nvSpPr>
          <p:cNvPr id="8" name="Rectangle 7">
            <a:extLst>
              <a:ext uri="{FF2B5EF4-FFF2-40B4-BE49-F238E27FC236}">
                <a16:creationId xmlns:a16="http://schemas.microsoft.com/office/drawing/2014/main" id="{E7BA85AF-09BE-AF42-B5F7-667FD29190F2}"/>
              </a:ext>
            </a:extLst>
          </p:cNvPr>
          <p:cNvSpPr/>
          <p:nvPr/>
        </p:nvSpPr>
        <p:spPr>
          <a:xfrm>
            <a:off x="4095750" y="1417638"/>
            <a:ext cx="4754672" cy="34341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938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2. Delays </a:t>
            </a:r>
          </a:p>
        </p:txBody>
      </p:sp>
      <p:pic>
        <p:nvPicPr>
          <p:cNvPr id="7" name="Picture 6">
            <a:extLst>
              <a:ext uri="{FF2B5EF4-FFF2-40B4-BE49-F238E27FC236}">
                <a16:creationId xmlns:a16="http://schemas.microsoft.com/office/drawing/2014/main" id="{5FB84263-BD3A-FF41-82B5-BA82D9D46209}"/>
              </a:ext>
            </a:extLst>
          </p:cNvPr>
          <p:cNvPicPr>
            <a:picLocks noChangeAspect="1"/>
          </p:cNvPicPr>
          <p:nvPr/>
        </p:nvPicPr>
        <p:blipFill>
          <a:blip r:embed="rId2"/>
          <a:stretch>
            <a:fillRect/>
          </a:stretch>
        </p:blipFill>
        <p:spPr>
          <a:xfrm>
            <a:off x="1428750" y="1610101"/>
            <a:ext cx="5740400" cy="3216544"/>
          </a:xfrm>
          <a:prstGeom prst="rect">
            <a:avLst/>
          </a:prstGeom>
        </p:spPr>
      </p:pic>
      <p:sp>
        <p:nvSpPr>
          <p:cNvPr id="8" name="Rectangle 7">
            <a:extLst>
              <a:ext uri="{FF2B5EF4-FFF2-40B4-BE49-F238E27FC236}">
                <a16:creationId xmlns:a16="http://schemas.microsoft.com/office/drawing/2014/main" id="{E7BA85AF-09BE-AF42-B5F7-667FD29190F2}"/>
              </a:ext>
            </a:extLst>
          </p:cNvPr>
          <p:cNvSpPr/>
          <p:nvPr/>
        </p:nvSpPr>
        <p:spPr>
          <a:xfrm>
            <a:off x="5575300" y="1417638"/>
            <a:ext cx="3275122" cy="34341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320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2. Delays </a:t>
            </a:r>
          </a:p>
        </p:txBody>
      </p:sp>
      <p:pic>
        <p:nvPicPr>
          <p:cNvPr id="4" name="Picture 3">
            <a:extLst>
              <a:ext uri="{FF2B5EF4-FFF2-40B4-BE49-F238E27FC236}">
                <a16:creationId xmlns:a16="http://schemas.microsoft.com/office/drawing/2014/main" id="{EC4A0880-2C8A-4F41-B8E6-DD1CCADB5DD6}"/>
              </a:ext>
            </a:extLst>
          </p:cNvPr>
          <p:cNvPicPr>
            <a:picLocks noChangeAspect="1"/>
          </p:cNvPicPr>
          <p:nvPr/>
        </p:nvPicPr>
        <p:blipFill>
          <a:blip r:embed="rId2"/>
          <a:stretch>
            <a:fillRect/>
          </a:stretch>
        </p:blipFill>
        <p:spPr>
          <a:xfrm>
            <a:off x="1358900" y="2114550"/>
            <a:ext cx="6125633" cy="3451746"/>
          </a:xfrm>
          <a:prstGeom prst="rect">
            <a:avLst/>
          </a:prstGeom>
        </p:spPr>
      </p:pic>
    </p:spTree>
    <p:extLst>
      <p:ext uri="{BB962C8B-B14F-4D97-AF65-F5344CB8AC3E}">
        <p14:creationId xmlns:p14="http://schemas.microsoft.com/office/powerpoint/2010/main" val="38867163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3. Flight time </a:t>
            </a:r>
          </a:p>
        </p:txBody>
      </p:sp>
    </p:spTree>
    <p:extLst>
      <p:ext uri="{BB962C8B-B14F-4D97-AF65-F5344CB8AC3E}">
        <p14:creationId xmlns:p14="http://schemas.microsoft.com/office/powerpoint/2010/main" val="7902370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4. Diversions and safety</a:t>
            </a:r>
          </a:p>
        </p:txBody>
      </p:sp>
      <p:sp>
        <p:nvSpPr>
          <p:cNvPr id="3" name="Rectangle 2">
            <a:extLst>
              <a:ext uri="{FF2B5EF4-FFF2-40B4-BE49-F238E27FC236}">
                <a16:creationId xmlns:a16="http://schemas.microsoft.com/office/drawing/2014/main" id="{60C1E850-E527-5F4C-81DE-C473264B76BF}"/>
              </a:ext>
            </a:extLst>
          </p:cNvPr>
          <p:cNvSpPr/>
          <p:nvPr/>
        </p:nvSpPr>
        <p:spPr>
          <a:xfrm>
            <a:off x="876300" y="1600200"/>
            <a:ext cx="7645400" cy="3108544"/>
          </a:xfrm>
          <a:prstGeom prst="rect">
            <a:avLst/>
          </a:prstGeom>
        </p:spPr>
        <p:txBody>
          <a:bodyPr wrap="square">
            <a:spAutoFit/>
          </a:bodyPr>
          <a:lstStyle/>
          <a:p>
            <a:pPr>
              <a:buClr>
                <a:schemeClr val="tx2"/>
              </a:buClr>
            </a:pPr>
            <a:r>
              <a:rPr lang="en-US" sz="2800" dirty="0">
                <a:latin typeface="PingFang TC" panose="020B0400000000000000" pitchFamily="34" charset="-120"/>
                <a:ea typeface="PingFang TC" panose="020B0400000000000000" pitchFamily="34" charset="-120"/>
                <a:cs typeface="Calibri Light"/>
              </a:rPr>
              <a:t>Number of diversions due to lack of fuel </a:t>
            </a:r>
          </a:p>
          <a:p>
            <a:pPr marL="742950" lvl="1" indent="-285750">
              <a:buClr>
                <a:schemeClr val="tx2"/>
              </a:buClr>
              <a:buFont typeface="Arial" panose="020B0604020202020204" pitchFamily="34" charset="0"/>
              <a:buChar char="•"/>
            </a:pPr>
            <a:r>
              <a:rPr lang="en-US" sz="2800" dirty="0">
                <a:latin typeface="PingFang TC" panose="020B0400000000000000" pitchFamily="34" charset="-120"/>
                <a:ea typeface="PingFang TC" panose="020B0400000000000000" pitchFamily="34" charset="-120"/>
                <a:cs typeface="Calibri Light"/>
              </a:rPr>
              <a:t>12 months prior to experiment = 0</a:t>
            </a:r>
          </a:p>
          <a:p>
            <a:pPr marL="742950" lvl="1" indent="-285750">
              <a:buClr>
                <a:schemeClr val="tx2"/>
              </a:buClr>
              <a:buFont typeface="Arial" panose="020B0604020202020204" pitchFamily="34" charset="0"/>
              <a:buChar char="•"/>
            </a:pPr>
            <a:r>
              <a:rPr lang="en-US" sz="2800" dirty="0">
                <a:latin typeface="PingFang TC" panose="020B0400000000000000" pitchFamily="34" charset="-120"/>
                <a:ea typeface="PingFang TC" panose="020B0400000000000000" pitchFamily="34" charset="-120"/>
                <a:cs typeface="Calibri Light"/>
              </a:rPr>
              <a:t>During the experiment = 0</a:t>
            </a:r>
          </a:p>
          <a:p>
            <a:pPr marL="285750" indent="-285750">
              <a:buClr>
                <a:schemeClr val="tx2"/>
              </a:buClr>
              <a:buFont typeface="Arial" panose="020B0604020202020204" pitchFamily="34" charset="0"/>
              <a:buChar char="•"/>
            </a:pPr>
            <a:endParaRPr lang="en-US" sz="2800" dirty="0">
              <a:latin typeface="PingFang TC" panose="020B0400000000000000" pitchFamily="34" charset="-120"/>
              <a:ea typeface="PingFang TC" panose="020B0400000000000000" pitchFamily="34" charset="-120"/>
              <a:cs typeface="Calibri Light"/>
            </a:endParaRPr>
          </a:p>
          <a:p>
            <a:pPr>
              <a:buClr>
                <a:schemeClr val="tx2"/>
              </a:buClr>
            </a:pPr>
            <a:r>
              <a:rPr lang="en-US" sz="2800" dirty="0">
                <a:latin typeface="PingFang TC" panose="020B0400000000000000" pitchFamily="34" charset="-120"/>
                <a:ea typeface="PingFang TC" panose="020B0400000000000000" pitchFamily="34" charset="-120"/>
                <a:cs typeface="Calibri Light"/>
              </a:rPr>
              <a:t>Number of quits </a:t>
            </a:r>
          </a:p>
          <a:p>
            <a:pPr marL="742950" lvl="1" indent="-285750">
              <a:buClr>
                <a:schemeClr val="tx2"/>
              </a:buClr>
              <a:buFont typeface="Arial" panose="020B0604020202020204" pitchFamily="34" charset="0"/>
              <a:buChar char="•"/>
            </a:pPr>
            <a:r>
              <a:rPr lang="en-US" sz="2800" dirty="0">
                <a:latin typeface="PingFang TC" panose="020B0400000000000000" pitchFamily="34" charset="-120"/>
                <a:ea typeface="PingFang TC" panose="020B0400000000000000" pitchFamily="34" charset="-120"/>
                <a:cs typeface="Calibri Light"/>
              </a:rPr>
              <a:t>12 months prior to experiment = 4</a:t>
            </a:r>
          </a:p>
          <a:p>
            <a:pPr marL="742950" lvl="1" indent="-285750">
              <a:buClr>
                <a:schemeClr val="tx2"/>
              </a:buClr>
              <a:buFont typeface="Arial" panose="020B0604020202020204" pitchFamily="34" charset="0"/>
              <a:buChar char="•"/>
            </a:pPr>
            <a:r>
              <a:rPr lang="en-US" sz="2800" dirty="0">
                <a:latin typeface="PingFang TC" panose="020B0400000000000000" pitchFamily="34" charset="-120"/>
                <a:ea typeface="PingFang TC" panose="020B0400000000000000" pitchFamily="34" charset="-120"/>
                <a:cs typeface="Calibri Light"/>
              </a:rPr>
              <a:t>during the experiment = 0</a:t>
            </a:r>
          </a:p>
        </p:txBody>
      </p:sp>
      <p:sp>
        <p:nvSpPr>
          <p:cNvPr id="4" name="Rectangle 3">
            <a:extLst>
              <a:ext uri="{FF2B5EF4-FFF2-40B4-BE49-F238E27FC236}">
                <a16:creationId xmlns:a16="http://schemas.microsoft.com/office/drawing/2014/main" id="{E7BA85AF-09BE-AF42-B5F7-667FD29190F2}"/>
              </a:ext>
            </a:extLst>
          </p:cNvPr>
          <p:cNvSpPr/>
          <p:nvPr/>
        </p:nvSpPr>
        <p:spPr>
          <a:xfrm>
            <a:off x="109489" y="3134735"/>
            <a:ext cx="7721926" cy="34341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9990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5. Job satisfaction</a:t>
            </a:r>
          </a:p>
        </p:txBody>
      </p:sp>
      <p:pic>
        <p:nvPicPr>
          <p:cNvPr id="4" name="Picture 3">
            <a:extLst>
              <a:ext uri="{FF2B5EF4-FFF2-40B4-BE49-F238E27FC236}">
                <a16:creationId xmlns:a16="http://schemas.microsoft.com/office/drawing/2014/main" id="{0DC4CEAC-0722-024A-80F8-2A892CAB0B1F}"/>
              </a:ext>
            </a:extLst>
          </p:cNvPr>
          <p:cNvPicPr>
            <a:picLocks noChangeAspect="1"/>
          </p:cNvPicPr>
          <p:nvPr/>
        </p:nvPicPr>
        <p:blipFill>
          <a:blip r:embed="rId2"/>
          <a:stretch>
            <a:fillRect/>
          </a:stretch>
        </p:blipFill>
        <p:spPr>
          <a:xfrm>
            <a:off x="2838574" y="1417637"/>
            <a:ext cx="3111148" cy="3697201"/>
          </a:xfrm>
          <a:prstGeom prst="rect">
            <a:avLst/>
          </a:prstGeom>
        </p:spPr>
      </p:pic>
    </p:spTree>
    <p:extLst>
      <p:ext uri="{BB962C8B-B14F-4D97-AF65-F5344CB8AC3E}">
        <p14:creationId xmlns:p14="http://schemas.microsoft.com/office/powerpoint/2010/main" val="1731820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5. Job satisfaction</a:t>
            </a:r>
          </a:p>
        </p:txBody>
      </p:sp>
      <p:pic>
        <p:nvPicPr>
          <p:cNvPr id="4" name="Picture 3">
            <a:extLst>
              <a:ext uri="{FF2B5EF4-FFF2-40B4-BE49-F238E27FC236}">
                <a16:creationId xmlns:a16="http://schemas.microsoft.com/office/drawing/2014/main" id="{0DC4CEAC-0722-024A-80F8-2A892CAB0B1F}"/>
              </a:ext>
            </a:extLst>
          </p:cNvPr>
          <p:cNvPicPr>
            <a:picLocks noChangeAspect="1"/>
          </p:cNvPicPr>
          <p:nvPr/>
        </p:nvPicPr>
        <p:blipFill>
          <a:blip r:embed="rId2"/>
          <a:stretch>
            <a:fillRect/>
          </a:stretch>
        </p:blipFill>
        <p:spPr>
          <a:xfrm>
            <a:off x="2838574" y="1417637"/>
            <a:ext cx="3111148" cy="3697201"/>
          </a:xfrm>
          <a:prstGeom prst="rect">
            <a:avLst/>
          </a:prstGeom>
        </p:spPr>
      </p:pic>
      <p:sp>
        <p:nvSpPr>
          <p:cNvPr id="5" name="Rectangle 4">
            <a:extLst>
              <a:ext uri="{FF2B5EF4-FFF2-40B4-BE49-F238E27FC236}">
                <a16:creationId xmlns:a16="http://schemas.microsoft.com/office/drawing/2014/main" id="{60C1E850-E527-5F4C-81DE-C473264B76BF}"/>
              </a:ext>
            </a:extLst>
          </p:cNvPr>
          <p:cNvSpPr/>
          <p:nvPr/>
        </p:nvSpPr>
        <p:spPr>
          <a:xfrm>
            <a:off x="770470" y="4821961"/>
            <a:ext cx="7645400" cy="1815882"/>
          </a:xfrm>
          <a:prstGeom prst="rect">
            <a:avLst/>
          </a:prstGeom>
        </p:spPr>
        <p:txBody>
          <a:bodyPr wrap="square">
            <a:spAutoFit/>
          </a:bodyPr>
          <a:lstStyle/>
          <a:p>
            <a:pPr>
              <a:buClr>
                <a:schemeClr val="tx2"/>
              </a:buClr>
            </a:pPr>
            <a:endParaRPr lang="en-US" sz="2800" dirty="0">
              <a:latin typeface="PingFang TC" panose="020B0400000000000000" pitchFamily="34" charset="-120"/>
              <a:ea typeface="PingFang TC" panose="020B0400000000000000" pitchFamily="34" charset="-120"/>
              <a:cs typeface="Calibri Light"/>
            </a:endParaRPr>
          </a:p>
          <a:p>
            <a:pPr>
              <a:buClr>
                <a:schemeClr val="tx2"/>
              </a:buClr>
            </a:pPr>
            <a:r>
              <a:rPr lang="en-US" sz="2800" dirty="0">
                <a:latin typeface="PingFang TC" panose="020B0400000000000000" pitchFamily="34" charset="-120"/>
                <a:ea typeface="PingFang TC" panose="020B0400000000000000" pitchFamily="34" charset="-120"/>
                <a:cs typeface="Calibri Light"/>
              </a:rPr>
              <a:t>Number of quits: </a:t>
            </a:r>
          </a:p>
          <a:p>
            <a:pPr marL="742950" lvl="1" indent="-285750">
              <a:buClr>
                <a:schemeClr val="tx2"/>
              </a:buClr>
              <a:buFont typeface="Arial" panose="020B0604020202020204" pitchFamily="34" charset="0"/>
              <a:buChar char="•"/>
            </a:pPr>
            <a:r>
              <a:rPr lang="en-US" sz="2800" dirty="0">
                <a:latin typeface="PingFang TC" panose="020B0400000000000000" pitchFamily="34" charset="-120"/>
                <a:ea typeface="PingFang TC" panose="020B0400000000000000" pitchFamily="34" charset="-120"/>
                <a:cs typeface="Calibri Light"/>
              </a:rPr>
              <a:t>12 months prior to experiment = 4</a:t>
            </a:r>
          </a:p>
          <a:p>
            <a:pPr marL="742950" lvl="1" indent="-285750">
              <a:buClr>
                <a:schemeClr val="tx2"/>
              </a:buClr>
              <a:buFont typeface="Arial" panose="020B0604020202020204" pitchFamily="34" charset="0"/>
              <a:buChar char="•"/>
            </a:pPr>
            <a:r>
              <a:rPr lang="en-US" sz="2800" dirty="0">
                <a:latin typeface="PingFang TC" panose="020B0400000000000000" pitchFamily="34" charset="-120"/>
                <a:ea typeface="PingFang TC" panose="020B0400000000000000" pitchFamily="34" charset="-120"/>
                <a:cs typeface="Calibri Light"/>
              </a:rPr>
              <a:t>during the experiment = 0</a:t>
            </a:r>
          </a:p>
        </p:txBody>
      </p:sp>
    </p:spTree>
    <p:extLst>
      <p:ext uri="{BB962C8B-B14F-4D97-AF65-F5344CB8AC3E}">
        <p14:creationId xmlns:p14="http://schemas.microsoft.com/office/powerpoint/2010/main" val="917590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p:txBody>
          <a:bodyPr/>
          <a:lstStyle/>
          <a:p>
            <a:pPr algn="l"/>
            <a:r>
              <a:rPr lang="en-US" b="1" dirty="0">
                <a:solidFill>
                  <a:schemeClr val="tx2"/>
                </a:solidFill>
              </a:rPr>
              <a:t>6. Demand for MPs</a:t>
            </a:r>
          </a:p>
        </p:txBody>
      </p:sp>
      <p:sp>
        <p:nvSpPr>
          <p:cNvPr id="3" name="Rectangle 2">
            <a:extLst>
              <a:ext uri="{FF2B5EF4-FFF2-40B4-BE49-F238E27FC236}">
                <a16:creationId xmlns:a16="http://schemas.microsoft.com/office/drawing/2014/main" id="{9E36E332-C542-0346-B3B8-D04D3748F514}"/>
              </a:ext>
            </a:extLst>
          </p:cNvPr>
          <p:cNvSpPr/>
          <p:nvPr/>
        </p:nvSpPr>
        <p:spPr>
          <a:xfrm>
            <a:off x="682625" y="1885940"/>
            <a:ext cx="7778750" cy="3416320"/>
          </a:xfrm>
          <a:prstGeom prst="rect">
            <a:avLst/>
          </a:prstGeom>
        </p:spPr>
        <p:txBody>
          <a:bodyPr wrap="square">
            <a:spAutoFit/>
          </a:bodyPr>
          <a:lstStyle/>
          <a:p>
            <a:r>
              <a:rPr lang="en-US" sz="2400" dirty="0">
                <a:latin typeface="PingFang TC" panose="020B0400000000000000" pitchFamily="34" charset="-120"/>
                <a:ea typeface="PingFang TC" panose="020B0400000000000000" pitchFamily="34" charset="-120"/>
              </a:rPr>
              <a:t>Of the 60% of captains who responded to the survey:</a:t>
            </a:r>
          </a:p>
          <a:p>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a:buChar char="•"/>
            </a:pPr>
            <a:r>
              <a:rPr lang="en-US" sz="2400" dirty="0">
                <a:latin typeface="PingFang TC" panose="020B0400000000000000" pitchFamily="34" charset="-120"/>
                <a:ea typeface="PingFang TC" panose="020B0400000000000000" pitchFamily="34" charset="-120"/>
              </a:rPr>
              <a:t>79% indicated a desire for the continuation of the management strategies embodied in the study treatments</a:t>
            </a:r>
          </a:p>
          <a:p>
            <a:pPr>
              <a:buClr>
                <a:schemeClr val="tx2"/>
              </a:buCl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a:buChar char="•"/>
            </a:pPr>
            <a:r>
              <a:rPr lang="en-US" sz="2400" dirty="0">
                <a:latin typeface="PingFang TC" panose="020B0400000000000000" pitchFamily="34" charset="-120"/>
                <a:ea typeface="PingFang TC" panose="020B0400000000000000" pitchFamily="34" charset="-120"/>
              </a:rPr>
              <a:t>6% expressed a preference for the pre-study status quo</a:t>
            </a:r>
            <a:endParaRPr lang="en-US" sz="2400" dirty="0">
              <a:effectLst/>
              <a:latin typeface="PingFang TC" panose="020B0400000000000000" pitchFamily="34" charset="-120"/>
              <a:ea typeface="PingFang TC" panose="020B0400000000000000" pitchFamily="34" charset="-120"/>
            </a:endParaRPr>
          </a:p>
        </p:txBody>
      </p:sp>
    </p:spTree>
    <p:extLst>
      <p:ext uri="{BB962C8B-B14F-4D97-AF65-F5344CB8AC3E}">
        <p14:creationId xmlns:p14="http://schemas.microsoft.com/office/powerpoint/2010/main" val="47123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 (</a:t>
            </a:r>
            <a:r>
              <a:rPr lang="en-US" sz="2000" dirty="0" err="1"/>
              <a:t>Ichniowski</a:t>
            </a:r>
            <a:r>
              <a:rPr lang="en-US" sz="2000" dirty="0"/>
              <a:t> &amp; Shaw, 2009)</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 (think Sheryl Sandberg at Facebook)</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3793295"/>
            <a:ext cx="8807812" cy="291230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42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a:xfrm>
            <a:off x="374650" y="268288"/>
            <a:ext cx="8229600" cy="1143000"/>
          </a:xfrm>
        </p:spPr>
        <p:txBody>
          <a:bodyPr/>
          <a:lstStyle/>
          <a:p>
            <a:pPr algn="l"/>
            <a:r>
              <a:rPr lang="en-US" b="1" dirty="0">
                <a:solidFill>
                  <a:schemeClr val="tx2"/>
                </a:solidFill>
              </a:rPr>
              <a:t>7. Pollution</a:t>
            </a:r>
          </a:p>
        </p:txBody>
      </p:sp>
      <p:sp>
        <p:nvSpPr>
          <p:cNvPr id="3" name="TextBox 2">
            <a:extLst>
              <a:ext uri="{FF2B5EF4-FFF2-40B4-BE49-F238E27FC236}">
                <a16:creationId xmlns:a16="http://schemas.microsoft.com/office/drawing/2014/main" id="{4534B664-A74C-6641-B66F-7FBA27D05B06}"/>
              </a:ext>
            </a:extLst>
          </p:cNvPr>
          <p:cNvSpPr txBox="1"/>
          <p:nvPr/>
        </p:nvSpPr>
        <p:spPr>
          <a:xfrm>
            <a:off x="317500" y="1543050"/>
            <a:ext cx="8064500" cy="4154983"/>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1 ton jet fuel = 3.15 tons of CO</a:t>
            </a:r>
            <a:r>
              <a:rPr lang="en-US" sz="2400" baseline="-25000" dirty="0">
                <a:latin typeface="PingFang TC" panose="020B0400000000000000" pitchFamily="34" charset="-120"/>
                <a:ea typeface="PingFang TC" panose="020B0400000000000000" pitchFamily="34" charset="-120"/>
              </a:rPr>
              <a:t>2</a:t>
            </a:r>
            <a:r>
              <a:rPr lang="en-US" sz="2400" dirty="0">
                <a:latin typeface="PingFang TC" panose="020B0400000000000000" pitchFamily="34" charset="-120"/>
                <a:ea typeface="PingFang TC" panose="020B0400000000000000" pitchFamily="34" charset="-120"/>
              </a:rPr>
              <a:t> = overall 24,472 tons of CO</a:t>
            </a:r>
            <a:r>
              <a:rPr lang="en-US" sz="2400" baseline="-25000" dirty="0">
                <a:latin typeface="PingFang TC" panose="020B0400000000000000" pitchFamily="34" charset="-120"/>
                <a:ea typeface="PingFang TC" panose="020B0400000000000000" pitchFamily="34" charset="-120"/>
              </a:rPr>
              <a:t>2</a:t>
            </a:r>
            <a:r>
              <a:rPr lang="en-US" sz="2400" dirty="0">
                <a:latin typeface="PingFang TC" panose="020B0400000000000000" pitchFamily="34" charset="-120"/>
                <a:ea typeface="PingFang TC" panose="020B0400000000000000" pitchFamily="34" charset="-120"/>
              </a:rPr>
              <a:t> abated</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Greenstone et al. (2013) – $21-80/ton (latter with 2.5% discount rate)</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8-32% of fuel savings</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Not even incorporating the unknown extra damage caused by the emissions in upper troposphere &amp; contrails</a:t>
            </a:r>
          </a:p>
        </p:txBody>
      </p:sp>
      <p:sp>
        <p:nvSpPr>
          <p:cNvPr id="4" name="Rectangle 3">
            <a:extLst>
              <a:ext uri="{FF2B5EF4-FFF2-40B4-BE49-F238E27FC236}">
                <a16:creationId xmlns:a16="http://schemas.microsoft.com/office/drawing/2014/main" id="{E7BA85AF-09BE-AF42-B5F7-667FD29190F2}"/>
              </a:ext>
            </a:extLst>
          </p:cNvPr>
          <p:cNvSpPr/>
          <p:nvPr/>
        </p:nvSpPr>
        <p:spPr>
          <a:xfrm>
            <a:off x="0" y="2405331"/>
            <a:ext cx="8382000" cy="343419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0998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a:xfrm>
            <a:off x="374650" y="268288"/>
            <a:ext cx="8229600" cy="1143000"/>
          </a:xfrm>
        </p:spPr>
        <p:txBody>
          <a:bodyPr/>
          <a:lstStyle/>
          <a:p>
            <a:pPr algn="l"/>
            <a:r>
              <a:rPr lang="en-US" b="1" dirty="0">
                <a:solidFill>
                  <a:schemeClr val="tx2"/>
                </a:solidFill>
              </a:rPr>
              <a:t>7. Pollution</a:t>
            </a:r>
          </a:p>
        </p:txBody>
      </p:sp>
      <p:sp>
        <p:nvSpPr>
          <p:cNvPr id="3" name="TextBox 2">
            <a:extLst>
              <a:ext uri="{FF2B5EF4-FFF2-40B4-BE49-F238E27FC236}">
                <a16:creationId xmlns:a16="http://schemas.microsoft.com/office/drawing/2014/main" id="{4534B664-A74C-6641-B66F-7FBA27D05B06}"/>
              </a:ext>
            </a:extLst>
          </p:cNvPr>
          <p:cNvSpPr txBox="1"/>
          <p:nvPr/>
        </p:nvSpPr>
        <p:spPr>
          <a:xfrm>
            <a:off x="317500" y="1543050"/>
            <a:ext cx="8064500" cy="4154983"/>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400" dirty="0">
                <a:solidFill>
                  <a:srgbClr val="7F7F7F"/>
                </a:solidFill>
                <a:latin typeface="PingFang TC" panose="020B0400000000000000" pitchFamily="34" charset="-120"/>
                <a:ea typeface="PingFang TC" panose="020B0400000000000000" pitchFamily="34" charset="-120"/>
              </a:rPr>
              <a:t>1 ton jet fuel = 3.15 tons of CO</a:t>
            </a:r>
            <a:r>
              <a:rPr lang="en-US" sz="2400" baseline="-25000" dirty="0">
                <a:solidFill>
                  <a:srgbClr val="7F7F7F"/>
                </a:solidFill>
                <a:latin typeface="PingFang TC" panose="020B0400000000000000" pitchFamily="34" charset="-120"/>
                <a:ea typeface="PingFang TC" panose="020B0400000000000000" pitchFamily="34" charset="-120"/>
              </a:rPr>
              <a:t>2</a:t>
            </a:r>
            <a:r>
              <a:rPr lang="en-US" sz="2400" dirty="0">
                <a:solidFill>
                  <a:srgbClr val="7F7F7F"/>
                </a:solidFill>
                <a:latin typeface="PingFang TC" panose="020B0400000000000000" pitchFamily="34" charset="-120"/>
                <a:ea typeface="PingFang TC" panose="020B0400000000000000" pitchFamily="34" charset="-120"/>
              </a:rPr>
              <a:t> = overall 24,472 tons of CO</a:t>
            </a:r>
            <a:r>
              <a:rPr lang="en-US" sz="2400" baseline="-25000" dirty="0">
                <a:solidFill>
                  <a:srgbClr val="7F7F7F"/>
                </a:solidFill>
                <a:latin typeface="PingFang TC" panose="020B0400000000000000" pitchFamily="34" charset="-120"/>
                <a:ea typeface="PingFang TC" panose="020B0400000000000000" pitchFamily="34" charset="-120"/>
              </a:rPr>
              <a:t>2</a:t>
            </a:r>
            <a:r>
              <a:rPr lang="en-US" sz="2400" dirty="0">
                <a:solidFill>
                  <a:srgbClr val="7F7F7F"/>
                </a:solidFill>
                <a:latin typeface="PingFang TC" panose="020B0400000000000000" pitchFamily="34" charset="-120"/>
                <a:ea typeface="PingFang TC" panose="020B0400000000000000" pitchFamily="34" charset="-120"/>
              </a:rPr>
              <a:t> abated</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Greenstone et al. (2013) – $21-80/ton (latter with 2.5% discount rate)</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8-32% of fuel savings</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Not even incorporating the unknown extra damage caused by the emissions in upper troposphere &amp; contrails</a:t>
            </a:r>
          </a:p>
        </p:txBody>
      </p:sp>
      <p:sp>
        <p:nvSpPr>
          <p:cNvPr id="4" name="Rectangle 3">
            <a:extLst>
              <a:ext uri="{FF2B5EF4-FFF2-40B4-BE49-F238E27FC236}">
                <a16:creationId xmlns:a16="http://schemas.microsoft.com/office/drawing/2014/main" id="{E7BA85AF-09BE-AF42-B5F7-667FD29190F2}"/>
              </a:ext>
            </a:extLst>
          </p:cNvPr>
          <p:cNvSpPr/>
          <p:nvPr/>
        </p:nvSpPr>
        <p:spPr>
          <a:xfrm>
            <a:off x="0" y="4362311"/>
            <a:ext cx="8382000" cy="147721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5718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a:xfrm>
            <a:off x="374650" y="268288"/>
            <a:ext cx="8229600" cy="1143000"/>
          </a:xfrm>
        </p:spPr>
        <p:txBody>
          <a:bodyPr/>
          <a:lstStyle/>
          <a:p>
            <a:pPr algn="l"/>
            <a:r>
              <a:rPr lang="en-US" b="1" dirty="0">
                <a:solidFill>
                  <a:schemeClr val="tx2"/>
                </a:solidFill>
              </a:rPr>
              <a:t>7. Pollution</a:t>
            </a:r>
          </a:p>
        </p:txBody>
      </p:sp>
      <p:sp>
        <p:nvSpPr>
          <p:cNvPr id="3" name="TextBox 2">
            <a:extLst>
              <a:ext uri="{FF2B5EF4-FFF2-40B4-BE49-F238E27FC236}">
                <a16:creationId xmlns:a16="http://schemas.microsoft.com/office/drawing/2014/main" id="{4534B664-A74C-6641-B66F-7FBA27D05B06}"/>
              </a:ext>
            </a:extLst>
          </p:cNvPr>
          <p:cNvSpPr txBox="1"/>
          <p:nvPr/>
        </p:nvSpPr>
        <p:spPr>
          <a:xfrm>
            <a:off x="317500" y="1543050"/>
            <a:ext cx="8064500" cy="4154983"/>
          </a:xfrm>
          <a:prstGeom prst="rect">
            <a:avLst/>
          </a:prstGeom>
          <a:noFill/>
        </p:spPr>
        <p:txBody>
          <a:bodyPr wrap="square" rtlCol="0">
            <a:spAutoFit/>
          </a:bodyPr>
          <a:lstStyle/>
          <a:p>
            <a:pPr marL="285750" indent="-285750">
              <a:buClr>
                <a:schemeClr val="tx2"/>
              </a:buClr>
              <a:buFont typeface="Arial" panose="020B0604020202020204" pitchFamily="34" charset="0"/>
              <a:buChar char="•"/>
            </a:pPr>
            <a:r>
              <a:rPr lang="en-US" sz="2400" dirty="0">
                <a:solidFill>
                  <a:srgbClr val="7F7F7F"/>
                </a:solidFill>
                <a:latin typeface="PingFang TC" panose="020B0400000000000000" pitchFamily="34" charset="-120"/>
                <a:ea typeface="PingFang TC" panose="020B0400000000000000" pitchFamily="34" charset="-120"/>
              </a:rPr>
              <a:t>1 ton jet fuel = 3.15 tons of CO</a:t>
            </a:r>
            <a:r>
              <a:rPr lang="en-US" sz="2400" baseline="-25000" dirty="0">
                <a:solidFill>
                  <a:srgbClr val="7F7F7F"/>
                </a:solidFill>
                <a:latin typeface="PingFang TC" panose="020B0400000000000000" pitchFamily="34" charset="-120"/>
                <a:ea typeface="PingFang TC" panose="020B0400000000000000" pitchFamily="34" charset="-120"/>
              </a:rPr>
              <a:t>2</a:t>
            </a:r>
            <a:r>
              <a:rPr lang="en-US" sz="2400" dirty="0">
                <a:solidFill>
                  <a:srgbClr val="7F7F7F"/>
                </a:solidFill>
                <a:latin typeface="PingFang TC" panose="020B0400000000000000" pitchFamily="34" charset="-120"/>
                <a:ea typeface="PingFang TC" panose="020B0400000000000000" pitchFamily="34" charset="-120"/>
              </a:rPr>
              <a:t> = overall 24,472 tons of CO</a:t>
            </a:r>
            <a:r>
              <a:rPr lang="en-US" sz="2400" baseline="-25000" dirty="0">
                <a:solidFill>
                  <a:srgbClr val="7F7F7F"/>
                </a:solidFill>
                <a:latin typeface="PingFang TC" panose="020B0400000000000000" pitchFamily="34" charset="-120"/>
                <a:ea typeface="PingFang TC" panose="020B0400000000000000" pitchFamily="34" charset="-120"/>
              </a:rPr>
              <a:t>2</a:t>
            </a:r>
            <a:r>
              <a:rPr lang="en-US" sz="2400" dirty="0">
                <a:solidFill>
                  <a:srgbClr val="7F7F7F"/>
                </a:solidFill>
                <a:latin typeface="PingFang TC" panose="020B0400000000000000" pitchFamily="34" charset="-120"/>
                <a:ea typeface="PingFang TC" panose="020B0400000000000000" pitchFamily="34" charset="-120"/>
              </a:rPr>
              <a:t> abated</a:t>
            </a:r>
          </a:p>
          <a:p>
            <a:pPr marL="285750" indent="-285750">
              <a:buClr>
                <a:schemeClr val="tx2"/>
              </a:buClr>
              <a:buFont typeface="Arial" panose="020B0604020202020204" pitchFamily="34" charset="0"/>
              <a:buChar char="•"/>
            </a:pPr>
            <a:endParaRPr lang="en-US" sz="2400" dirty="0">
              <a:solidFill>
                <a:srgbClr val="7F7F7F"/>
              </a:solidFill>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solidFill>
                  <a:srgbClr val="7F7F7F"/>
                </a:solidFill>
                <a:latin typeface="PingFang TC" panose="020B0400000000000000" pitchFamily="34" charset="-120"/>
                <a:ea typeface="PingFang TC" panose="020B0400000000000000" pitchFamily="34" charset="-120"/>
              </a:rPr>
              <a:t>Greenstone et al. (2013) – $21-80/ton (latter with 2.5% discount rate)</a:t>
            </a:r>
          </a:p>
          <a:p>
            <a:pPr marL="285750" indent="-285750">
              <a:buClr>
                <a:schemeClr val="tx2"/>
              </a:buClr>
              <a:buFont typeface="Arial" panose="020B0604020202020204" pitchFamily="34" charset="0"/>
              <a:buChar char="•"/>
            </a:pPr>
            <a:endParaRPr lang="en-US" sz="2400" dirty="0">
              <a:solidFill>
                <a:srgbClr val="7F7F7F"/>
              </a:solidFill>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solidFill>
                  <a:srgbClr val="7F7F7F"/>
                </a:solidFill>
                <a:latin typeface="PingFang TC" panose="020B0400000000000000" pitchFamily="34" charset="-120"/>
                <a:ea typeface="PingFang TC" panose="020B0400000000000000" pitchFamily="34" charset="-120"/>
              </a:rPr>
              <a:t>8-32% of fuel savings</a:t>
            </a:r>
          </a:p>
          <a:p>
            <a:pPr marL="285750" indent="-285750">
              <a:buClr>
                <a:schemeClr val="tx2"/>
              </a:buClr>
              <a:buFont typeface="Arial" panose="020B0604020202020204" pitchFamily="34" charset="0"/>
              <a:buChar char="•"/>
            </a:pPr>
            <a:endParaRPr lang="en-US" sz="2400" dirty="0">
              <a:latin typeface="PingFang TC" panose="020B0400000000000000" pitchFamily="34" charset="-120"/>
              <a:ea typeface="PingFang TC" panose="020B0400000000000000" pitchFamily="34" charset="-120"/>
            </a:endParaRPr>
          </a:p>
          <a:p>
            <a:pPr marL="285750" indent="-285750">
              <a:buClr>
                <a:schemeClr val="tx2"/>
              </a:buClr>
              <a:buFont typeface="Arial" panose="020B0604020202020204" pitchFamily="34" charset="0"/>
              <a:buChar char="•"/>
            </a:pPr>
            <a:r>
              <a:rPr lang="en-US" sz="2400" dirty="0">
                <a:latin typeface="PingFang TC" panose="020B0400000000000000" pitchFamily="34" charset="-120"/>
                <a:ea typeface="PingFang TC" panose="020B0400000000000000" pitchFamily="34" charset="-120"/>
              </a:rPr>
              <a:t>Not even incorporating the unknown extra damage caused by the emissions in upper troposphere &amp; contrails</a:t>
            </a:r>
          </a:p>
        </p:txBody>
      </p:sp>
    </p:spTree>
    <p:extLst>
      <p:ext uri="{BB962C8B-B14F-4D97-AF65-F5344CB8AC3E}">
        <p14:creationId xmlns:p14="http://schemas.microsoft.com/office/powerpoint/2010/main" val="2027424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1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a:xfrm>
            <a:off x="374650" y="268288"/>
            <a:ext cx="8229600" cy="1143000"/>
          </a:xfrm>
        </p:spPr>
        <p:txBody>
          <a:bodyPr/>
          <a:lstStyle/>
          <a:p>
            <a:pPr algn="l"/>
            <a:r>
              <a:rPr lang="en-US" b="1" dirty="0">
                <a:solidFill>
                  <a:schemeClr val="tx2"/>
                </a:solidFill>
              </a:rPr>
              <a:t>7. Pollution</a:t>
            </a:r>
          </a:p>
        </p:txBody>
      </p:sp>
      <p:pic>
        <p:nvPicPr>
          <p:cNvPr id="4" name="Picture 3" descr="Screen Shot 2015-07-19 at 3.24.35 PM.png">
            <a:extLst>
              <a:ext uri="{FF2B5EF4-FFF2-40B4-BE49-F238E27FC236}">
                <a16:creationId xmlns:a16="http://schemas.microsoft.com/office/drawing/2014/main" id="{C2BF5C0C-8F93-3D47-B3D5-2C1B82E41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448" y="1582778"/>
            <a:ext cx="6886874" cy="4354098"/>
          </a:xfrm>
          <a:prstGeom prst="rect">
            <a:avLst/>
          </a:prstGeom>
        </p:spPr>
      </p:pic>
    </p:spTree>
    <p:extLst>
      <p:ext uri="{BB962C8B-B14F-4D97-AF65-F5344CB8AC3E}">
        <p14:creationId xmlns:p14="http://schemas.microsoft.com/office/powerpoint/2010/main" val="21339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a:xfrm>
            <a:off x="374650" y="268288"/>
            <a:ext cx="8229600" cy="1143000"/>
          </a:xfrm>
        </p:spPr>
        <p:txBody>
          <a:bodyPr/>
          <a:lstStyle/>
          <a:p>
            <a:pPr algn="l"/>
            <a:r>
              <a:rPr lang="en-US" b="1" dirty="0">
                <a:solidFill>
                  <a:schemeClr val="tx2"/>
                </a:solidFill>
              </a:rPr>
              <a:t>7. Pollution</a:t>
            </a:r>
          </a:p>
        </p:txBody>
      </p:sp>
      <p:pic>
        <p:nvPicPr>
          <p:cNvPr id="4" name="Picture 3" descr="Screen Shot 2015-07-19 at 3.24.35 PM.png">
            <a:extLst>
              <a:ext uri="{FF2B5EF4-FFF2-40B4-BE49-F238E27FC236}">
                <a16:creationId xmlns:a16="http://schemas.microsoft.com/office/drawing/2014/main" id="{C2BF5C0C-8F93-3D47-B3D5-2C1B82E41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142" y="1497240"/>
            <a:ext cx="3587784" cy="2268310"/>
          </a:xfrm>
          <a:prstGeom prst="rect">
            <a:avLst/>
          </a:prstGeom>
        </p:spPr>
      </p:pic>
    </p:spTree>
    <p:extLst>
      <p:ext uri="{BB962C8B-B14F-4D97-AF65-F5344CB8AC3E}">
        <p14:creationId xmlns:p14="http://schemas.microsoft.com/office/powerpoint/2010/main" val="40397621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DC005-6FF8-3A4E-AB2A-5E16D599D9B8}"/>
              </a:ext>
            </a:extLst>
          </p:cNvPr>
          <p:cNvSpPr>
            <a:spLocks noGrp="1"/>
          </p:cNvSpPr>
          <p:nvPr>
            <p:ph type="title"/>
          </p:nvPr>
        </p:nvSpPr>
        <p:spPr>
          <a:xfrm>
            <a:off x="374650" y="268288"/>
            <a:ext cx="8229600" cy="1143000"/>
          </a:xfrm>
        </p:spPr>
        <p:txBody>
          <a:bodyPr/>
          <a:lstStyle/>
          <a:p>
            <a:pPr algn="l"/>
            <a:r>
              <a:rPr lang="en-US" b="1" dirty="0">
                <a:solidFill>
                  <a:schemeClr val="tx2"/>
                </a:solidFill>
              </a:rPr>
              <a:t>7. Pollution</a:t>
            </a:r>
          </a:p>
        </p:txBody>
      </p:sp>
      <p:pic>
        <p:nvPicPr>
          <p:cNvPr id="4" name="Picture 3" descr="Screen Shot 2015-07-19 at 3.24.35 PM.png">
            <a:extLst>
              <a:ext uri="{FF2B5EF4-FFF2-40B4-BE49-F238E27FC236}">
                <a16:creationId xmlns:a16="http://schemas.microsoft.com/office/drawing/2014/main" id="{C2BF5C0C-8F93-3D47-B3D5-2C1B82E41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142" y="1497240"/>
            <a:ext cx="3587784" cy="2268310"/>
          </a:xfrm>
          <a:prstGeom prst="rect">
            <a:avLst/>
          </a:prstGeom>
        </p:spPr>
      </p:pic>
      <p:sp>
        <p:nvSpPr>
          <p:cNvPr id="5" name="Down Arrow 4">
            <a:extLst>
              <a:ext uri="{FF2B5EF4-FFF2-40B4-BE49-F238E27FC236}">
                <a16:creationId xmlns:a16="http://schemas.microsoft.com/office/drawing/2014/main" id="{1829CC2A-7804-3546-B163-06AD6D632E04}"/>
              </a:ext>
            </a:extLst>
          </p:cNvPr>
          <p:cNvSpPr/>
          <p:nvPr/>
        </p:nvSpPr>
        <p:spPr>
          <a:xfrm>
            <a:off x="3263901" y="2509698"/>
            <a:ext cx="76200" cy="2633802"/>
          </a:xfrm>
          <a:prstGeom prst="down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701E763-1B7E-5847-93B1-64FA7F995FF4}"/>
              </a:ext>
            </a:extLst>
          </p:cNvPr>
          <p:cNvSpPr txBox="1"/>
          <p:nvPr/>
        </p:nvSpPr>
        <p:spPr>
          <a:xfrm>
            <a:off x="293790" y="3905250"/>
            <a:ext cx="2936680" cy="1323439"/>
          </a:xfrm>
          <a:prstGeom prst="rect">
            <a:avLst/>
          </a:prstGeom>
          <a:noFill/>
        </p:spPr>
        <p:txBody>
          <a:bodyPr wrap="square" rtlCol="0">
            <a:spAutoFit/>
          </a:bodyPr>
          <a:lstStyle/>
          <a:p>
            <a:r>
              <a:rPr lang="en-US" sz="2000" b="1" dirty="0">
                <a:solidFill>
                  <a:srgbClr val="FF0000"/>
                </a:solidFill>
                <a:latin typeface="PingFang TC" panose="020B0400000000000000" pitchFamily="34" charset="-120"/>
                <a:ea typeface="PingFang TC" panose="020B0400000000000000" pitchFamily="34" charset="-120"/>
                <a:cs typeface="Calibri Light"/>
              </a:rPr>
              <a:t>2x the negative MAC of McKinsey’s identified lowest-hanging fruit </a:t>
            </a:r>
          </a:p>
        </p:txBody>
      </p:sp>
      <p:sp>
        <p:nvSpPr>
          <p:cNvPr id="7" name="TextBox 6">
            <a:extLst>
              <a:ext uri="{FF2B5EF4-FFF2-40B4-BE49-F238E27FC236}">
                <a16:creationId xmlns:a16="http://schemas.microsoft.com/office/drawing/2014/main" id="{FF577A22-852F-2F44-AA53-A8CED0CEBD83}"/>
              </a:ext>
            </a:extLst>
          </p:cNvPr>
          <p:cNvSpPr txBox="1"/>
          <p:nvPr/>
        </p:nvSpPr>
        <p:spPr>
          <a:xfrm>
            <a:off x="2593633" y="5143619"/>
            <a:ext cx="1286521" cy="523220"/>
          </a:xfrm>
          <a:prstGeom prst="rect">
            <a:avLst/>
          </a:prstGeom>
          <a:noFill/>
        </p:spPr>
        <p:txBody>
          <a:bodyPr wrap="square" rtlCol="0">
            <a:spAutoFit/>
          </a:bodyPr>
          <a:lstStyle/>
          <a:p>
            <a:r>
              <a:rPr lang="en-US" sz="2800" b="1" dirty="0">
                <a:solidFill>
                  <a:srgbClr val="FF0000"/>
                </a:solidFill>
                <a:latin typeface="PingFang TC" panose="020B0400000000000000" pitchFamily="34" charset="-120"/>
                <a:ea typeface="PingFang TC" panose="020B0400000000000000" pitchFamily="34" charset="-120"/>
              </a:rPr>
              <a:t>-$250</a:t>
            </a:r>
          </a:p>
        </p:txBody>
      </p:sp>
    </p:spTree>
    <p:extLst>
      <p:ext uri="{BB962C8B-B14F-4D97-AF65-F5344CB8AC3E}">
        <p14:creationId xmlns:p14="http://schemas.microsoft.com/office/powerpoint/2010/main" val="19548437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015F-B486-D34F-AFBF-C8DA4B028C68}"/>
              </a:ext>
            </a:extLst>
          </p:cNvPr>
          <p:cNvSpPr>
            <a:spLocks noGrp="1"/>
          </p:cNvSpPr>
          <p:nvPr>
            <p:ph type="title"/>
          </p:nvPr>
        </p:nvSpPr>
        <p:spPr/>
        <p:txBody>
          <a:bodyPr/>
          <a:lstStyle/>
          <a:p>
            <a:pPr algn="l"/>
            <a:r>
              <a:rPr lang="en-US" b="1" dirty="0">
                <a:solidFill>
                  <a:schemeClr val="tx2"/>
                </a:solidFill>
              </a:rPr>
              <a:t>To conclude</a:t>
            </a:r>
          </a:p>
        </p:txBody>
      </p:sp>
      <p:sp>
        <p:nvSpPr>
          <p:cNvPr id="3" name="Content Placeholder 2">
            <a:extLst>
              <a:ext uri="{FF2B5EF4-FFF2-40B4-BE49-F238E27FC236}">
                <a16:creationId xmlns:a16="http://schemas.microsoft.com/office/drawing/2014/main" id="{F7C58784-3847-3D4C-8F47-D256A2C13AB7}"/>
              </a:ext>
            </a:extLst>
          </p:cNvPr>
          <p:cNvSpPr>
            <a:spLocks noGrp="1"/>
          </p:cNvSpPr>
          <p:nvPr>
            <p:ph idx="1"/>
          </p:nvPr>
        </p:nvSpPr>
        <p:spPr>
          <a:xfrm>
            <a:off x="318976" y="1610832"/>
            <a:ext cx="8506047" cy="4914997"/>
          </a:xfrm>
        </p:spPr>
        <p:txBody>
          <a:bodyPr>
            <a:normAutofit fontScale="85000" lnSpcReduction="20000"/>
          </a:bodyPr>
          <a:lstStyle/>
          <a:p>
            <a:pPr marL="0" indent="0">
              <a:buNone/>
            </a:pPr>
            <a:r>
              <a:rPr lang="en-US" dirty="0"/>
              <a:t>MPs directed at high-skilled labor can reap productivity benefits</a:t>
            </a:r>
          </a:p>
          <a:p>
            <a:pPr lvl="1">
              <a:buClr>
                <a:schemeClr val="tx2"/>
              </a:buClr>
            </a:pPr>
            <a:r>
              <a:rPr lang="en-US" dirty="0"/>
              <a:t>They do not have equal effects</a:t>
            </a:r>
          </a:p>
          <a:p>
            <a:pPr lvl="1">
              <a:buClr>
                <a:schemeClr val="tx2"/>
              </a:buClr>
            </a:pPr>
            <a:r>
              <a:rPr lang="en-US" dirty="0"/>
              <a:t>Intensity is important</a:t>
            </a:r>
          </a:p>
          <a:p>
            <a:pPr marL="0" indent="0">
              <a:buNone/>
            </a:pPr>
            <a:endParaRPr lang="en-US" dirty="0"/>
          </a:p>
          <a:p>
            <a:pPr marL="0" indent="0">
              <a:buNone/>
            </a:pPr>
            <a:r>
              <a:rPr lang="en-US" dirty="0" err="1"/>
              <a:t>Prosocial</a:t>
            </a:r>
            <a:r>
              <a:rPr lang="en-US" dirty="0"/>
              <a:t> considerations may be an important MP long-term</a:t>
            </a:r>
          </a:p>
          <a:p>
            <a:pPr marL="0" indent="0">
              <a:buNone/>
            </a:pPr>
            <a:endParaRPr lang="en-US" dirty="0"/>
          </a:p>
          <a:p>
            <a:pPr marL="0" indent="0">
              <a:buNone/>
            </a:pPr>
            <a:r>
              <a:rPr lang="en-US" dirty="0"/>
              <a:t>Other positive benefits from these MPs</a:t>
            </a:r>
          </a:p>
          <a:p>
            <a:pPr marL="0" indent="0">
              <a:buNone/>
            </a:pPr>
            <a:endParaRPr lang="en-US" dirty="0"/>
          </a:p>
          <a:p>
            <a:pPr marL="0" indent="0">
              <a:buNone/>
            </a:pPr>
            <a:r>
              <a:rPr lang="en-US" dirty="0"/>
              <a:t>More field experiments on high-skilled labor needed</a:t>
            </a:r>
          </a:p>
        </p:txBody>
      </p:sp>
      <p:sp>
        <p:nvSpPr>
          <p:cNvPr id="4" name="Rectangle 3">
            <a:extLst>
              <a:ext uri="{FF2B5EF4-FFF2-40B4-BE49-F238E27FC236}">
                <a16:creationId xmlns:a16="http://schemas.microsoft.com/office/drawing/2014/main" id="{D48F6025-FB3B-EB4B-A215-5259C9343A1B}"/>
              </a:ext>
            </a:extLst>
          </p:cNvPr>
          <p:cNvSpPr/>
          <p:nvPr/>
        </p:nvSpPr>
        <p:spPr>
          <a:xfrm>
            <a:off x="266699" y="3268794"/>
            <a:ext cx="8558323" cy="32570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830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015F-B486-D34F-AFBF-C8DA4B028C68}"/>
              </a:ext>
            </a:extLst>
          </p:cNvPr>
          <p:cNvSpPr>
            <a:spLocks noGrp="1"/>
          </p:cNvSpPr>
          <p:nvPr>
            <p:ph type="title"/>
          </p:nvPr>
        </p:nvSpPr>
        <p:spPr/>
        <p:txBody>
          <a:bodyPr/>
          <a:lstStyle/>
          <a:p>
            <a:pPr algn="l"/>
            <a:r>
              <a:rPr lang="en-US" b="1" dirty="0">
                <a:solidFill>
                  <a:schemeClr val="tx2"/>
                </a:solidFill>
              </a:rPr>
              <a:t>To conclude</a:t>
            </a:r>
          </a:p>
        </p:txBody>
      </p:sp>
      <p:sp>
        <p:nvSpPr>
          <p:cNvPr id="3" name="Content Placeholder 2">
            <a:extLst>
              <a:ext uri="{FF2B5EF4-FFF2-40B4-BE49-F238E27FC236}">
                <a16:creationId xmlns:a16="http://schemas.microsoft.com/office/drawing/2014/main" id="{F7C58784-3847-3D4C-8F47-D256A2C13AB7}"/>
              </a:ext>
            </a:extLst>
          </p:cNvPr>
          <p:cNvSpPr>
            <a:spLocks noGrp="1"/>
          </p:cNvSpPr>
          <p:nvPr>
            <p:ph idx="1"/>
          </p:nvPr>
        </p:nvSpPr>
        <p:spPr>
          <a:xfrm>
            <a:off x="318976" y="1610832"/>
            <a:ext cx="8506047" cy="4914997"/>
          </a:xfrm>
        </p:spPr>
        <p:txBody>
          <a:bodyPr>
            <a:normAutofit fontScale="85000" lnSpcReduction="20000"/>
          </a:bodyPr>
          <a:lstStyle/>
          <a:p>
            <a:pPr marL="0" indent="0">
              <a:buNone/>
            </a:pPr>
            <a:r>
              <a:rPr lang="en-US" dirty="0">
                <a:solidFill>
                  <a:srgbClr val="7F7F7F"/>
                </a:solidFill>
              </a:rPr>
              <a:t>MPs directed at high-skilled labor can reap productivity benefits</a:t>
            </a:r>
          </a:p>
          <a:p>
            <a:pPr lvl="1">
              <a:buClr>
                <a:schemeClr val="tx2"/>
              </a:buClr>
            </a:pPr>
            <a:r>
              <a:rPr lang="en-US" dirty="0">
                <a:solidFill>
                  <a:srgbClr val="7F7F7F"/>
                </a:solidFill>
              </a:rPr>
              <a:t>They do not have equal effects</a:t>
            </a:r>
          </a:p>
          <a:p>
            <a:pPr lvl="1">
              <a:buClr>
                <a:schemeClr val="tx2"/>
              </a:buClr>
            </a:pPr>
            <a:r>
              <a:rPr lang="en-US" dirty="0">
                <a:solidFill>
                  <a:srgbClr val="7F7F7F"/>
                </a:solidFill>
              </a:rPr>
              <a:t>Intensity is important</a:t>
            </a:r>
          </a:p>
          <a:p>
            <a:pPr marL="0" indent="0">
              <a:buNone/>
            </a:pPr>
            <a:endParaRPr lang="en-US" dirty="0"/>
          </a:p>
          <a:p>
            <a:pPr marL="0" indent="0">
              <a:buNone/>
            </a:pPr>
            <a:r>
              <a:rPr lang="en-US" dirty="0" err="1"/>
              <a:t>Prosocial</a:t>
            </a:r>
            <a:r>
              <a:rPr lang="en-US" dirty="0"/>
              <a:t> considerations may be an important MP long-term</a:t>
            </a:r>
          </a:p>
          <a:p>
            <a:pPr marL="0" indent="0">
              <a:buNone/>
            </a:pPr>
            <a:endParaRPr lang="en-US" dirty="0"/>
          </a:p>
          <a:p>
            <a:pPr marL="0" indent="0">
              <a:buNone/>
            </a:pPr>
            <a:r>
              <a:rPr lang="en-US" dirty="0"/>
              <a:t>Other positive benefits from these MPs</a:t>
            </a:r>
          </a:p>
          <a:p>
            <a:pPr marL="0" indent="0">
              <a:buNone/>
            </a:pPr>
            <a:endParaRPr lang="en-US" dirty="0"/>
          </a:p>
          <a:p>
            <a:pPr marL="0" indent="0">
              <a:buNone/>
            </a:pPr>
            <a:r>
              <a:rPr lang="en-US" dirty="0"/>
              <a:t>More field experiments on high-skilled labor needed</a:t>
            </a:r>
          </a:p>
        </p:txBody>
      </p:sp>
      <p:sp>
        <p:nvSpPr>
          <p:cNvPr id="4" name="Rectangle 3">
            <a:extLst>
              <a:ext uri="{FF2B5EF4-FFF2-40B4-BE49-F238E27FC236}">
                <a16:creationId xmlns:a16="http://schemas.microsoft.com/office/drawing/2014/main" id="{D48F6025-FB3B-EB4B-A215-5259C9343A1B}"/>
              </a:ext>
            </a:extLst>
          </p:cNvPr>
          <p:cNvSpPr/>
          <p:nvPr/>
        </p:nvSpPr>
        <p:spPr>
          <a:xfrm>
            <a:off x="266699" y="4456377"/>
            <a:ext cx="8558323" cy="20694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9784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015F-B486-D34F-AFBF-C8DA4B028C68}"/>
              </a:ext>
            </a:extLst>
          </p:cNvPr>
          <p:cNvSpPr>
            <a:spLocks noGrp="1"/>
          </p:cNvSpPr>
          <p:nvPr>
            <p:ph type="title"/>
          </p:nvPr>
        </p:nvSpPr>
        <p:spPr/>
        <p:txBody>
          <a:bodyPr/>
          <a:lstStyle/>
          <a:p>
            <a:pPr algn="l"/>
            <a:r>
              <a:rPr lang="en-US" b="1" dirty="0">
                <a:solidFill>
                  <a:schemeClr val="tx2"/>
                </a:solidFill>
              </a:rPr>
              <a:t>To conclude</a:t>
            </a:r>
          </a:p>
        </p:txBody>
      </p:sp>
      <p:sp>
        <p:nvSpPr>
          <p:cNvPr id="3" name="Content Placeholder 2">
            <a:extLst>
              <a:ext uri="{FF2B5EF4-FFF2-40B4-BE49-F238E27FC236}">
                <a16:creationId xmlns:a16="http://schemas.microsoft.com/office/drawing/2014/main" id="{F7C58784-3847-3D4C-8F47-D256A2C13AB7}"/>
              </a:ext>
            </a:extLst>
          </p:cNvPr>
          <p:cNvSpPr>
            <a:spLocks noGrp="1"/>
          </p:cNvSpPr>
          <p:nvPr>
            <p:ph idx="1"/>
          </p:nvPr>
        </p:nvSpPr>
        <p:spPr>
          <a:xfrm>
            <a:off x="318976" y="1610832"/>
            <a:ext cx="8506047" cy="4914997"/>
          </a:xfrm>
        </p:spPr>
        <p:txBody>
          <a:bodyPr>
            <a:normAutofit fontScale="85000" lnSpcReduction="20000"/>
          </a:bodyPr>
          <a:lstStyle/>
          <a:p>
            <a:pPr marL="0" indent="0">
              <a:buNone/>
            </a:pPr>
            <a:r>
              <a:rPr lang="en-US" dirty="0">
                <a:solidFill>
                  <a:srgbClr val="7F7F7F"/>
                </a:solidFill>
              </a:rPr>
              <a:t>MPs directed at high-skilled labor can reap productivity benefits</a:t>
            </a:r>
          </a:p>
          <a:p>
            <a:pPr lvl="1">
              <a:buClr>
                <a:schemeClr val="tx2"/>
              </a:buClr>
            </a:pPr>
            <a:r>
              <a:rPr lang="en-US" dirty="0">
                <a:solidFill>
                  <a:srgbClr val="7F7F7F"/>
                </a:solidFill>
              </a:rPr>
              <a:t>They do not have equal effects</a:t>
            </a:r>
          </a:p>
          <a:p>
            <a:pPr lvl="1">
              <a:buClr>
                <a:schemeClr val="tx2"/>
              </a:buClr>
            </a:pPr>
            <a:r>
              <a:rPr lang="en-US" dirty="0">
                <a:solidFill>
                  <a:srgbClr val="7F7F7F"/>
                </a:solidFill>
              </a:rPr>
              <a:t>Intensity is important</a:t>
            </a:r>
          </a:p>
          <a:p>
            <a:pPr marL="0" indent="0">
              <a:buNone/>
            </a:pPr>
            <a:endParaRPr lang="en-US" dirty="0"/>
          </a:p>
          <a:p>
            <a:pPr marL="0" indent="0">
              <a:buNone/>
            </a:pPr>
            <a:r>
              <a:rPr lang="en-US" dirty="0" err="1">
                <a:solidFill>
                  <a:srgbClr val="7F7F7F"/>
                </a:solidFill>
              </a:rPr>
              <a:t>Prosocial</a:t>
            </a:r>
            <a:r>
              <a:rPr lang="en-US" dirty="0">
                <a:solidFill>
                  <a:srgbClr val="7F7F7F"/>
                </a:solidFill>
              </a:rPr>
              <a:t> considerations may be an important MP long-term</a:t>
            </a:r>
          </a:p>
          <a:p>
            <a:pPr marL="0" indent="0">
              <a:buNone/>
            </a:pPr>
            <a:endParaRPr lang="en-US" dirty="0"/>
          </a:p>
          <a:p>
            <a:pPr marL="0" indent="0">
              <a:buNone/>
            </a:pPr>
            <a:r>
              <a:rPr lang="en-US" dirty="0"/>
              <a:t>Other positive benefits from these MPs</a:t>
            </a:r>
          </a:p>
          <a:p>
            <a:pPr marL="0" indent="0">
              <a:buNone/>
            </a:pPr>
            <a:endParaRPr lang="en-US" dirty="0"/>
          </a:p>
          <a:p>
            <a:pPr marL="0" indent="0">
              <a:buNone/>
            </a:pPr>
            <a:r>
              <a:rPr lang="en-US" dirty="0"/>
              <a:t>More field experiments on high-skilled labor needed</a:t>
            </a:r>
          </a:p>
        </p:txBody>
      </p:sp>
      <p:sp>
        <p:nvSpPr>
          <p:cNvPr id="4" name="Rectangle 3">
            <a:extLst>
              <a:ext uri="{FF2B5EF4-FFF2-40B4-BE49-F238E27FC236}">
                <a16:creationId xmlns:a16="http://schemas.microsoft.com/office/drawing/2014/main" id="{D48F6025-FB3B-EB4B-A215-5259C9343A1B}"/>
              </a:ext>
            </a:extLst>
          </p:cNvPr>
          <p:cNvSpPr/>
          <p:nvPr/>
        </p:nvSpPr>
        <p:spPr>
          <a:xfrm>
            <a:off x="266699" y="5173631"/>
            <a:ext cx="8558323" cy="135219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716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015F-B486-D34F-AFBF-C8DA4B028C68}"/>
              </a:ext>
            </a:extLst>
          </p:cNvPr>
          <p:cNvSpPr>
            <a:spLocks noGrp="1"/>
          </p:cNvSpPr>
          <p:nvPr>
            <p:ph type="title"/>
          </p:nvPr>
        </p:nvSpPr>
        <p:spPr/>
        <p:txBody>
          <a:bodyPr/>
          <a:lstStyle/>
          <a:p>
            <a:pPr algn="l"/>
            <a:r>
              <a:rPr lang="en-US" b="1" dirty="0">
                <a:solidFill>
                  <a:schemeClr val="tx2"/>
                </a:solidFill>
              </a:rPr>
              <a:t>To conclude</a:t>
            </a:r>
          </a:p>
        </p:txBody>
      </p:sp>
      <p:sp>
        <p:nvSpPr>
          <p:cNvPr id="3" name="Content Placeholder 2">
            <a:extLst>
              <a:ext uri="{FF2B5EF4-FFF2-40B4-BE49-F238E27FC236}">
                <a16:creationId xmlns:a16="http://schemas.microsoft.com/office/drawing/2014/main" id="{F7C58784-3847-3D4C-8F47-D256A2C13AB7}"/>
              </a:ext>
            </a:extLst>
          </p:cNvPr>
          <p:cNvSpPr>
            <a:spLocks noGrp="1"/>
          </p:cNvSpPr>
          <p:nvPr>
            <p:ph idx="1"/>
          </p:nvPr>
        </p:nvSpPr>
        <p:spPr>
          <a:xfrm>
            <a:off x="318976" y="1610832"/>
            <a:ext cx="8506047" cy="4914997"/>
          </a:xfrm>
        </p:spPr>
        <p:txBody>
          <a:bodyPr>
            <a:normAutofit fontScale="85000" lnSpcReduction="20000"/>
          </a:bodyPr>
          <a:lstStyle/>
          <a:p>
            <a:pPr marL="0" indent="0">
              <a:buNone/>
            </a:pPr>
            <a:r>
              <a:rPr lang="en-US" dirty="0">
                <a:solidFill>
                  <a:srgbClr val="7F7F7F"/>
                </a:solidFill>
              </a:rPr>
              <a:t>MPs directed at high-skilled labor can reap productivity benefits</a:t>
            </a:r>
          </a:p>
          <a:p>
            <a:pPr lvl="1">
              <a:buClr>
                <a:schemeClr val="tx2"/>
              </a:buClr>
            </a:pPr>
            <a:r>
              <a:rPr lang="en-US" dirty="0">
                <a:solidFill>
                  <a:srgbClr val="7F7F7F"/>
                </a:solidFill>
              </a:rPr>
              <a:t>They do not have equal effects</a:t>
            </a:r>
          </a:p>
          <a:p>
            <a:pPr lvl="1">
              <a:buClr>
                <a:schemeClr val="tx2"/>
              </a:buClr>
            </a:pPr>
            <a:r>
              <a:rPr lang="en-US" dirty="0">
                <a:solidFill>
                  <a:srgbClr val="7F7F7F"/>
                </a:solidFill>
              </a:rPr>
              <a:t>Intensity is important</a:t>
            </a:r>
          </a:p>
          <a:p>
            <a:pPr marL="0" indent="0">
              <a:buNone/>
            </a:pPr>
            <a:endParaRPr lang="en-US" dirty="0"/>
          </a:p>
          <a:p>
            <a:pPr marL="0" indent="0">
              <a:buNone/>
            </a:pPr>
            <a:r>
              <a:rPr lang="en-US" dirty="0" err="1">
                <a:solidFill>
                  <a:srgbClr val="7F7F7F"/>
                </a:solidFill>
              </a:rPr>
              <a:t>Prosocial</a:t>
            </a:r>
            <a:r>
              <a:rPr lang="en-US" dirty="0">
                <a:solidFill>
                  <a:srgbClr val="7F7F7F"/>
                </a:solidFill>
              </a:rPr>
              <a:t> considerations may be an important MP long-term</a:t>
            </a:r>
          </a:p>
          <a:p>
            <a:pPr marL="0" indent="0">
              <a:buNone/>
            </a:pPr>
            <a:endParaRPr lang="en-US" dirty="0"/>
          </a:p>
          <a:p>
            <a:pPr marL="0" indent="0">
              <a:buNone/>
            </a:pPr>
            <a:r>
              <a:rPr lang="en-US" dirty="0">
                <a:solidFill>
                  <a:srgbClr val="7F7F7F"/>
                </a:solidFill>
              </a:rPr>
              <a:t>Other positive benefits from these MPs</a:t>
            </a:r>
          </a:p>
          <a:p>
            <a:pPr marL="0" indent="0">
              <a:buNone/>
            </a:pPr>
            <a:endParaRPr lang="en-US" dirty="0"/>
          </a:p>
          <a:p>
            <a:pPr marL="0" indent="0">
              <a:buNone/>
            </a:pPr>
            <a:r>
              <a:rPr lang="en-US" dirty="0"/>
              <a:t>More field experiments on high-skilled labor needed</a:t>
            </a:r>
          </a:p>
        </p:txBody>
      </p:sp>
    </p:spTree>
    <p:extLst>
      <p:ext uri="{BB962C8B-B14F-4D97-AF65-F5344CB8AC3E}">
        <p14:creationId xmlns:p14="http://schemas.microsoft.com/office/powerpoint/2010/main" val="1285668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6029"/>
          </a:xfrm>
        </p:spPr>
        <p:txBody>
          <a:bodyPr/>
          <a:lstStyle/>
          <a:p>
            <a:pPr algn="l"/>
            <a:r>
              <a:rPr lang="en-US" b="1" dirty="0">
                <a:solidFill>
                  <a:schemeClr val="tx2"/>
                </a:solidFill>
              </a:rPr>
              <a:t>MPs for high-skilled labor </a:t>
            </a:r>
          </a:p>
        </p:txBody>
      </p:sp>
      <p:sp>
        <p:nvSpPr>
          <p:cNvPr id="3" name="Content Placeholder 2"/>
          <p:cNvSpPr>
            <a:spLocks noGrp="1"/>
          </p:cNvSpPr>
          <p:nvPr>
            <p:ph idx="1"/>
          </p:nvPr>
        </p:nvSpPr>
        <p:spPr>
          <a:xfrm>
            <a:off x="457200" y="1270000"/>
            <a:ext cx="8389088" cy="5435599"/>
          </a:xfrm>
        </p:spPr>
        <p:txBody>
          <a:bodyPr>
            <a:normAutofit lnSpcReduction="10000"/>
          </a:bodyPr>
          <a:lstStyle/>
          <a:p>
            <a:pPr marL="0" indent="0">
              <a:buClr>
                <a:schemeClr val="tx2"/>
              </a:buClr>
              <a:buNone/>
            </a:pPr>
            <a:r>
              <a:rPr lang="en-US" sz="2000" dirty="0"/>
              <a:t>Unclear how management practices causally increase the productivity of high-skilled labor</a:t>
            </a:r>
          </a:p>
          <a:p>
            <a:pPr marL="0" indent="0">
              <a:buClr>
                <a:schemeClr val="tx2"/>
              </a:buClr>
              <a:buNone/>
            </a:pPr>
            <a:endParaRPr lang="en-US" sz="2000" dirty="0"/>
          </a:p>
          <a:p>
            <a:pPr marL="0" indent="0">
              <a:buClr>
                <a:schemeClr val="tx2"/>
              </a:buClr>
              <a:buNone/>
            </a:pPr>
            <a:r>
              <a:rPr lang="en-US" sz="2000" b="1" dirty="0"/>
              <a:t>Why?</a:t>
            </a:r>
          </a:p>
          <a:p>
            <a:pPr>
              <a:buClr>
                <a:schemeClr val="tx2"/>
              </a:buClr>
            </a:pPr>
            <a:r>
              <a:rPr lang="en-US" sz="2000" dirty="0"/>
              <a:t>Extensive margin selection effects (</a:t>
            </a:r>
            <a:r>
              <a:rPr lang="en-US" sz="2000" dirty="0" err="1"/>
              <a:t>Ichniowski</a:t>
            </a:r>
            <a:r>
              <a:rPr lang="en-US" sz="2000" dirty="0"/>
              <a:t> &amp; Shaw, 2009)</a:t>
            </a:r>
          </a:p>
          <a:p>
            <a:pPr>
              <a:buClr>
                <a:schemeClr val="tx2"/>
              </a:buClr>
            </a:pPr>
            <a:r>
              <a:rPr lang="en-US" sz="2000" dirty="0"/>
              <a:t>(De-)Motivating on the intensive margin: </a:t>
            </a:r>
          </a:p>
          <a:p>
            <a:pPr lvl="1">
              <a:buClr>
                <a:schemeClr val="tx2"/>
              </a:buClr>
            </a:pPr>
            <a:r>
              <a:rPr lang="en-US" sz="1600" dirty="0"/>
              <a:t>Hidden costs of control (Falk &amp; </a:t>
            </a:r>
            <a:r>
              <a:rPr lang="en-US" sz="1600" dirty="0" err="1"/>
              <a:t>Kosfeld</a:t>
            </a:r>
            <a:r>
              <a:rPr lang="en-US" sz="1600" dirty="0"/>
              <a:t>, 2006)</a:t>
            </a:r>
          </a:p>
          <a:p>
            <a:pPr lvl="1">
              <a:buClr>
                <a:schemeClr val="tx2"/>
              </a:buClr>
            </a:pPr>
            <a:r>
              <a:rPr lang="en-US" sz="1600" dirty="0"/>
              <a:t>High-skilled employees are mission driven (</a:t>
            </a:r>
            <a:r>
              <a:rPr lang="en-US" sz="1600" dirty="0" err="1"/>
              <a:t>Ellingsen</a:t>
            </a:r>
            <a:r>
              <a:rPr lang="en-US" sz="1600" dirty="0"/>
              <a:t> &amp; </a:t>
            </a:r>
            <a:r>
              <a:rPr lang="en-US" sz="1600" dirty="0" err="1"/>
              <a:t>Johannesson</a:t>
            </a:r>
            <a:r>
              <a:rPr lang="en-US" sz="1600" dirty="0"/>
              <a:t>, 2008) </a:t>
            </a:r>
          </a:p>
          <a:p>
            <a:pPr lvl="1">
              <a:buClr>
                <a:schemeClr val="tx2"/>
              </a:buClr>
            </a:pPr>
            <a:r>
              <a:rPr lang="en-US" sz="1600" dirty="0"/>
              <a:t>Forced ranking has been abandoned</a:t>
            </a:r>
          </a:p>
          <a:p>
            <a:pPr lvl="1">
              <a:buClr>
                <a:schemeClr val="tx2"/>
              </a:buClr>
            </a:pPr>
            <a:r>
              <a:rPr lang="en-US" sz="1600" dirty="0"/>
              <a:t>Tech trend for laissez faire MP approach for high-skilled labor (think Sheryl Sandberg at Facebook)</a:t>
            </a:r>
          </a:p>
          <a:p>
            <a:pPr>
              <a:buClr>
                <a:schemeClr val="tx2"/>
              </a:buClr>
            </a:pPr>
            <a:r>
              <a:rPr lang="en-US" sz="2000" dirty="0"/>
              <a:t>High-skilled employees worked in highly optimized industries </a:t>
            </a:r>
          </a:p>
          <a:p>
            <a:pPr>
              <a:buClr>
                <a:schemeClr val="tx2"/>
              </a:buClr>
            </a:pPr>
            <a:endParaRPr lang="en-US" sz="2000" dirty="0"/>
          </a:p>
          <a:p>
            <a:pPr marL="0" indent="0">
              <a:buClr>
                <a:schemeClr val="tx2"/>
              </a:buClr>
              <a:buNone/>
            </a:pPr>
            <a:r>
              <a:rPr lang="en-US" sz="2000" dirty="0"/>
              <a:t>We attempt to provide evidence on the effect on the productivity of high-skilled labor of:</a:t>
            </a:r>
          </a:p>
          <a:p>
            <a:pPr marL="457200" indent="-457200">
              <a:buClr>
                <a:schemeClr val="tx2"/>
              </a:buClr>
              <a:buFont typeface="+mj-lt"/>
              <a:buAutoNum type="arabicPeriod"/>
            </a:pPr>
            <a:r>
              <a:rPr lang="en-US" sz="2000" dirty="0"/>
              <a:t>MPs (broadly speaking)</a:t>
            </a:r>
          </a:p>
          <a:p>
            <a:pPr marL="457200" indent="-457200">
              <a:buClr>
                <a:schemeClr val="tx2"/>
              </a:buClr>
              <a:buFont typeface="+mj-lt"/>
              <a:buAutoNum type="arabicPeriod"/>
            </a:pPr>
            <a:r>
              <a:rPr lang="en-US" sz="2000" dirty="0"/>
              <a:t>Increasing marginal intensity of MPs</a:t>
            </a:r>
          </a:p>
        </p:txBody>
      </p:sp>
      <p:sp>
        <p:nvSpPr>
          <p:cNvPr id="5" name="Rectangle 4"/>
          <p:cNvSpPr/>
          <p:nvPr/>
        </p:nvSpPr>
        <p:spPr>
          <a:xfrm>
            <a:off x="336188" y="4021667"/>
            <a:ext cx="8807812" cy="26839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012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69584</TotalTime>
  <Words>3555</Words>
  <Application>Microsoft Macintosh PowerPoint</Application>
  <PresentationFormat>On-screen Show (4:3)</PresentationFormat>
  <Paragraphs>725</Paragraphs>
  <Slides>89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PingFang TC</vt:lpstr>
      <vt:lpstr>Arial</vt:lpstr>
      <vt:lpstr>Calibri</vt:lpstr>
      <vt:lpstr>Calibri Light</vt:lpstr>
      <vt:lpstr>Helvetica</vt:lpstr>
      <vt:lpstr>Palatino</vt:lpstr>
      <vt:lpstr>Symbol</vt:lpstr>
      <vt:lpstr>Office Theme</vt:lpstr>
      <vt:lpstr>PowerPoint Presentation</vt:lpstr>
      <vt:lpstr>Motivation</vt:lpstr>
      <vt:lpstr>Motivation</vt:lpstr>
      <vt:lpstr>Motivation</vt:lpstr>
      <vt:lpstr>MPs for high-skilled labor </vt:lpstr>
      <vt:lpstr>MPs for high-skilled labor </vt:lpstr>
      <vt:lpstr>MPs for high-skilled labor </vt:lpstr>
      <vt:lpstr>MPs for high-skilled labor </vt:lpstr>
      <vt:lpstr>MPs for high-skilled labor </vt:lpstr>
      <vt:lpstr>MPs for high-skilled labor </vt:lpstr>
      <vt:lpstr>MPs for high-skilled labor </vt:lpstr>
      <vt:lpstr>MPs for high-skilled labor </vt:lpstr>
      <vt:lpstr>High-skilled workers at Virgin Atlantic</vt:lpstr>
      <vt:lpstr>High-skilled workers at Virgin Atlantic</vt:lpstr>
      <vt:lpstr>High-skilled workers at Virgin Atlantic</vt:lpstr>
      <vt:lpstr>High-skilled workers at Virgin Atlantic</vt:lpstr>
      <vt:lpstr>High-skilled workers at Virgin Atlantic</vt:lpstr>
      <vt:lpstr>High-skilled workers at Virgin Atlantic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Experimental Design</vt:lpstr>
      <vt:lpstr>The Experimental Design</vt:lpstr>
      <vt:lpstr>The Experimental Design</vt:lpstr>
      <vt:lpstr>The Experimental Design</vt:lpstr>
      <vt:lpstr>The Experimental Design</vt:lpstr>
      <vt:lpstr>PowerPoint Presentation</vt:lpstr>
      <vt:lpstr>PowerPoint Presentation</vt:lpstr>
      <vt:lpstr>PowerPoint Presentation</vt:lpstr>
      <vt:lpstr>Randomization</vt:lpstr>
      <vt:lpstr>Randomization</vt:lpstr>
      <vt:lpstr>Randomization</vt:lpstr>
      <vt:lpstr>Randomization</vt:lpstr>
      <vt:lpstr>Pooled effect over time</vt:lpstr>
      <vt:lpstr>Pooled effect over time</vt:lpstr>
      <vt:lpstr>Pooled effect over time</vt:lpstr>
      <vt:lpstr>PowerPoint Presentation</vt:lpstr>
      <vt:lpstr>Treatment effects</vt:lpstr>
      <vt:lpstr>Treatment effects</vt:lpstr>
      <vt:lpstr>Treatment effects</vt:lpstr>
      <vt:lpstr>PowerPoint Presentation</vt:lpstr>
      <vt:lpstr>PowerPoint Presentation</vt:lpstr>
      <vt:lpstr>PowerPoint Presentation</vt:lpstr>
      <vt:lpstr>Persistence </vt:lpstr>
      <vt:lpstr>Persistence </vt:lpstr>
      <vt:lpstr>Persistence </vt:lpstr>
      <vt:lpstr>Estimate of fuel savings (tons)</vt:lpstr>
      <vt:lpstr>Estimate of fuel savings (tons)</vt:lpstr>
      <vt:lpstr>Estimate of fuel savings (tons)</vt:lpstr>
      <vt:lpstr>Other impacts</vt:lpstr>
      <vt:lpstr>1. Heterogeneity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Heterogeneity </vt:lpstr>
      <vt:lpstr>1. Heterogeneity </vt:lpstr>
      <vt:lpstr>2. Delays </vt:lpstr>
      <vt:lpstr>2. Delays </vt:lpstr>
      <vt:lpstr>2. Delays </vt:lpstr>
      <vt:lpstr>3. Flight time </vt:lpstr>
      <vt:lpstr>4. Diversions and safety</vt:lpstr>
      <vt:lpstr>5. Job satisfaction</vt:lpstr>
      <vt:lpstr>5. Job satisfaction</vt:lpstr>
      <vt:lpstr>6. Demand for MPs</vt:lpstr>
      <vt:lpstr>7. Pollution</vt:lpstr>
      <vt:lpstr>7. Pollution</vt:lpstr>
      <vt:lpstr>7. Pollution</vt:lpstr>
      <vt:lpstr>7. Pollution</vt:lpstr>
      <vt:lpstr>7. Pollution</vt:lpstr>
      <vt:lpstr>7. Pollution</vt:lpstr>
      <vt:lpstr>To conclude</vt:lpstr>
      <vt:lpstr>To conclude</vt:lpstr>
      <vt:lpstr>To conclude</vt:lpstr>
      <vt:lpstr>To conclude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Behavioralist Takes Flight: Leveraging Field Experiments to Lower Carbon Emissions from Airplanes</dc:title>
  <dc:creator>R M</dc:creator>
  <cp:lastModifiedBy>Microsoft Office User</cp:lastModifiedBy>
  <cp:revision>404</cp:revision>
  <cp:lastPrinted>2019-03-15T11:07:17Z</cp:lastPrinted>
  <dcterms:created xsi:type="dcterms:W3CDTF">2015-06-11T00:04:46Z</dcterms:created>
  <dcterms:modified xsi:type="dcterms:W3CDTF">2019-07-18T20:34:06Z</dcterms:modified>
</cp:coreProperties>
</file>